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9" r:id="rId1"/>
  </p:sldMasterIdLst>
  <p:notesMasterIdLst>
    <p:notesMasterId r:id="rId18"/>
  </p:notesMasterIdLst>
  <p:handoutMasterIdLst>
    <p:handoutMasterId r:id="rId19"/>
  </p:handoutMasterIdLst>
  <p:sldIdLst>
    <p:sldId id="256" r:id="rId2"/>
    <p:sldId id="257" r:id="rId3"/>
    <p:sldId id="258" r:id="rId4"/>
    <p:sldId id="266" r:id="rId5"/>
    <p:sldId id="259" r:id="rId6"/>
    <p:sldId id="261" r:id="rId7"/>
    <p:sldId id="262" r:id="rId8"/>
    <p:sldId id="263" r:id="rId9"/>
    <p:sldId id="264" r:id="rId10"/>
    <p:sldId id="267" r:id="rId11"/>
    <p:sldId id="268" r:id="rId12"/>
    <p:sldId id="265" r:id="rId13"/>
    <p:sldId id="269" r:id="rId14"/>
    <p:sldId id="271" r:id="rId15"/>
    <p:sldId id="272" r:id="rId16"/>
    <p:sldId id="273" r:id="rId17"/>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5" d="100"/>
          <a:sy n="65" d="100"/>
        </p:scale>
        <p:origin x="379" y="58"/>
      </p:cViewPr>
      <p:guideLst/>
    </p:cSldViewPr>
  </p:slideViewPr>
  <p:notesTextViewPr>
    <p:cViewPr>
      <p:scale>
        <a:sx n="1" d="1"/>
        <a:sy n="1" d="1"/>
      </p:scale>
      <p:origin x="0" y="0"/>
    </p:cViewPr>
  </p:notesTextViewPr>
  <p:sorterViewPr>
    <p:cViewPr varScale="1">
      <p:scale>
        <a:sx n="100" d="100"/>
        <a:sy n="100" d="100"/>
      </p:scale>
      <p:origin x="0" y="-40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1CB0B4-A19F-4A77-B08F-96F6FBCE4F2B}" type="doc">
      <dgm:prSet loTypeId="urn:microsoft.com/office/officeart/2005/8/layout/vList2" loCatId="list" qsTypeId="urn:microsoft.com/office/officeart/2005/8/quickstyle/simple2" qsCatId="simple" csTypeId="urn:microsoft.com/office/officeart/2005/8/colors/colorful2" csCatId="colorful" phldr="1"/>
      <dgm:spPr/>
      <dgm:t>
        <a:bodyPr/>
        <a:lstStyle/>
        <a:p>
          <a:endParaRPr lang="en-US"/>
        </a:p>
      </dgm:t>
    </dgm:pt>
    <dgm:pt modelId="{B228B957-02D6-4615-B85C-DFF0C73EE6B2}">
      <dgm:prSet/>
      <dgm:spPr/>
      <dgm:t>
        <a:bodyPr/>
        <a:lstStyle/>
        <a:p>
          <a:r>
            <a:rPr lang="fr-CA" dirty="0"/>
            <a:t>S’exposer à la réalité des milieux de pratique et à la clientèle</a:t>
          </a:r>
          <a:endParaRPr lang="en-US" dirty="0"/>
        </a:p>
      </dgm:t>
    </dgm:pt>
    <dgm:pt modelId="{CDC00F6A-D115-4450-BA3A-3A84F0AC8280}" type="parTrans" cxnId="{6B196C11-9321-4616-BF10-A4A55CC397E1}">
      <dgm:prSet/>
      <dgm:spPr/>
      <dgm:t>
        <a:bodyPr/>
        <a:lstStyle/>
        <a:p>
          <a:endParaRPr lang="en-US"/>
        </a:p>
      </dgm:t>
    </dgm:pt>
    <dgm:pt modelId="{CCFCE9D9-EB98-4570-85B9-BB35374B2937}" type="sibTrans" cxnId="{6B196C11-9321-4616-BF10-A4A55CC397E1}">
      <dgm:prSet/>
      <dgm:spPr/>
      <dgm:t>
        <a:bodyPr/>
        <a:lstStyle/>
        <a:p>
          <a:endParaRPr lang="en-US"/>
        </a:p>
      </dgm:t>
    </dgm:pt>
    <dgm:pt modelId="{79716DF0-85E7-4D74-8DC4-23EBA95674E2}">
      <dgm:prSet/>
      <dgm:spPr/>
      <dgm:t>
        <a:bodyPr/>
        <a:lstStyle/>
        <a:p>
          <a:r>
            <a:rPr lang="fr-CA" dirty="0"/>
            <a:t>S’initier à la relation d’aide </a:t>
          </a:r>
          <a:endParaRPr lang="en-US" dirty="0"/>
        </a:p>
      </dgm:t>
    </dgm:pt>
    <dgm:pt modelId="{A2F28F42-192F-4984-94FD-7347013EC292}" type="parTrans" cxnId="{7C920F44-7E04-4FBF-991D-4786D9858968}">
      <dgm:prSet/>
      <dgm:spPr/>
      <dgm:t>
        <a:bodyPr/>
        <a:lstStyle/>
        <a:p>
          <a:endParaRPr lang="en-US"/>
        </a:p>
      </dgm:t>
    </dgm:pt>
    <dgm:pt modelId="{F7A7636C-63D7-4C41-8AE7-6BF4ACB1F33C}" type="sibTrans" cxnId="{7C920F44-7E04-4FBF-991D-4786D9858968}">
      <dgm:prSet/>
      <dgm:spPr/>
      <dgm:t>
        <a:bodyPr/>
        <a:lstStyle/>
        <a:p>
          <a:endParaRPr lang="en-US"/>
        </a:p>
      </dgm:t>
    </dgm:pt>
    <dgm:pt modelId="{7B472711-77BB-42F6-B55A-F16A26789EA6}">
      <dgm:prSet/>
      <dgm:spPr/>
      <dgm:t>
        <a:bodyPr/>
        <a:lstStyle/>
        <a:p>
          <a:r>
            <a:rPr lang="fr-CA" dirty="0"/>
            <a:t>Expérimenter une activité propre au milieu</a:t>
          </a:r>
          <a:endParaRPr lang="en-US" dirty="0"/>
        </a:p>
      </dgm:t>
    </dgm:pt>
    <dgm:pt modelId="{31A4F9DA-558B-484C-9B7D-7BC63EFF0E85}" type="parTrans" cxnId="{675D67CA-0A3F-4F6D-BFA5-FC8567739F61}">
      <dgm:prSet/>
      <dgm:spPr/>
      <dgm:t>
        <a:bodyPr/>
        <a:lstStyle/>
        <a:p>
          <a:endParaRPr lang="en-US"/>
        </a:p>
      </dgm:t>
    </dgm:pt>
    <dgm:pt modelId="{AF48CBCB-685C-4196-B8E5-C65AD29377CD}" type="sibTrans" cxnId="{675D67CA-0A3F-4F6D-BFA5-FC8567739F61}">
      <dgm:prSet/>
      <dgm:spPr/>
      <dgm:t>
        <a:bodyPr/>
        <a:lstStyle/>
        <a:p>
          <a:endParaRPr lang="en-US"/>
        </a:p>
      </dgm:t>
    </dgm:pt>
    <dgm:pt modelId="{52F0FB27-1426-47F8-956A-FF8711F6DA33}">
      <dgm:prSet/>
      <dgm:spPr/>
      <dgm:t>
        <a:bodyPr/>
        <a:lstStyle/>
        <a:p>
          <a:r>
            <a:rPr lang="fr-CA" dirty="0"/>
            <a:t>Acquérir des connaissances de base sur un milieu spécifique</a:t>
          </a:r>
          <a:endParaRPr lang="en-US" dirty="0"/>
        </a:p>
      </dgm:t>
    </dgm:pt>
    <dgm:pt modelId="{6FF8ED48-4555-4640-9A9E-E0B2AEA8836E}" type="parTrans" cxnId="{C0FF4E4B-A30F-4C7B-A7CF-41E1384F4AA7}">
      <dgm:prSet/>
      <dgm:spPr/>
      <dgm:t>
        <a:bodyPr/>
        <a:lstStyle/>
        <a:p>
          <a:endParaRPr lang="en-US"/>
        </a:p>
      </dgm:t>
    </dgm:pt>
    <dgm:pt modelId="{CC600890-06BA-4CDA-A52F-01BF1FCCE5FC}" type="sibTrans" cxnId="{C0FF4E4B-A30F-4C7B-A7CF-41E1384F4AA7}">
      <dgm:prSet/>
      <dgm:spPr/>
      <dgm:t>
        <a:bodyPr/>
        <a:lstStyle/>
        <a:p>
          <a:endParaRPr lang="en-US"/>
        </a:p>
      </dgm:t>
    </dgm:pt>
    <dgm:pt modelId="{A13F3B3A-1CA8-4FE5-A4AE-97C375908743}">
      <dgm:prSet/>
      <dgm:spPr/>
      <dgm:t>
        <a:bodyPr/>
        <a:lstStyle/>
        <a:p>
          <a:r>
            <a:rPr lang="fr-CA" dirty="0"/>
            <a:t>Connaître plus de ressources</a:t>
          </a:r>
          <a:endParaRPr lang="en-US" dirty="0"/>
        </a:p>
      </dgm:t>
    </dgm:pt>
    <dgm:pt modelId="{9D90B1DB-FF72-4934-8FA2-BE7B4C00F199}" type="parTrans" cxnId="{E6248104-52A5-4F0F-BFC8-E78857791859}">
      <dgm:prSet/>
      <dgm:spPr/>
      <dgm:t>
        <a:bodyPr/>
        <a:lstStyle/>
        <a:p>
          <a:endParaRPr lang="en-US"/>
        </a:p>
      </dgm:t>
    </dgm:pt>
    <dgm:pt modelId="{A3F1C43B-0BFD-4AEC-9185-D246CBD4FA3A}" type="sibTrans" cxnId="{E6248104-52A5-4F0F-BFC8-E78857791859}">
      <dgm:prSet/>
      <dgm:spPr/>
      <dgm:t>
        <a:bodyPr/>
        <a:lstStyle/>
        <a:p>
          <a:endParaRPr lang="en-US"/>
        </a:p>
      </dgm:t>
    </dgm:pt>
    <dgm:pt modelId="{252F9F19-4735-4306-B6E9-B93DE3F051CA}" type="pres">
      <dgm:prSet presAssocID="{FC1CB0B4-A19F-4A77-B08F-96F6FBCE4F2B}" presName="linear" presStyleCnt="0">
        <dgm:presLayoutVars>
          <dgm:animLvl val="lvl"/>
          <dgm:resizeHandles val="exact"/>
        </dgm:presLayoutVars>
      </dgm:prSet>
      <dgm:spPr/>
      <dgm:t>
        <a:bodyPr/>
        <a:lstStyle/>
        <a:p>
          <a:endParaRPr lang="fr-CA"/>
        </a:p>
      </dgm:t>
    </dgm:pt>
    <dgm:pt modelId="{39F45951-F2E8-4726-B592-0931FCD2BABE}" type="pres">
      <dgm:prSet presAssocID="{B228B957-02D6-4615-B85C-DFF0C73EE6B2}" presName="parentText" presStyleLbl="node1" presStyleIdx="0" presStyleCnt="5">
        <dgm:presLayoutVars>
          <dgm:chMax val="0"/>
          <dgm:bulletEnabled val="1"/>
        </dgm:presLayoutVars>
      </dgm:prSet>
      <dgm:spPr/>
      <dgm:t>
        <a:bodyPr/>
        <a:lstStyle/>
        <a:p>
          <a:endParaRPr lang="fr-CA"/>
        </a:p>
      </dgm:t>
    </dgm:pt>
    <dgm:pt modelId="{23AF875A-3A97-4D53-A8FA-F74E7F85F364}" type="pres">
      <dgm:prSet presAssocID="{CCFCE9D9-EB98-4570-85B9-BB35374B2937}" presName="spacer" presStyleCnt="0"/>
      <dgm:spPr/>
    </dgm:pt>
    <dgm:pt modelId="{6EDA4A6F-26AC-44E1-BB76-3FA685DBA837}" type="pres">
      <dgm:prSet presAssocID="{79716DF0-85E7-4D74-8DC4-23EBA95674E2}" presName="parentText" presStyleLbl="node1" presStyleIdx="1" presStyleCnt="5">
        <dgm:presLayoutVars>
          <dgm:chMax val="0"/>
          <dgm:bulletEnabled val="1"/>
        </dgm:presLayoutVars>
      </dgm:prSet>
      <dgm:spPr/>
      <dgm:t>
        <a:bodyPr/>
        <a:lstStyle/>
        <a:p>
          <a:endParaRPr lang="fr-CA"/>
        </a:p>
      </dgm:t>
    </dgm:pt>
    <dgm:pt modelId="{E427EBB7-AB6C-4B0D-A89B-380D942402FA}" type="pres">
      <dgm:prSet presAssocID="{F7A7636C-63D7-4C41-8AE7-6BF4ACB1F33C}" presName="spacer" presStyleCnt="0"/>
      <dgm:spPr/>
    </dgm:pt>
    <dgm:pt modelId="{D7162157-BFD7-46B8-BD1C-A7C72CA6337D}" type="pres">
      <dgm:prSet presAssocID="{7B472711-77BB-42F6-B55A-F16A26789EA6}" presName="parentText" presStyleLbl="node1" presStyleIdx="2" presStyleCnt="5">
        <dgm:presLayoutVars>
          <dgm:chMax val="0"/>
          <dgm:bulletEnabled val="1"/>
        </dgm:presLayoutVars>
      </dgm:prSet>
      <dgm:spPr/>
      <dgm:t>
        <a:bodyPr/>
        <a:lstStyle/>
        <a:p>
          <a:endParaRPr lang="fr-CA"/>
        </a:p>
      </dgm:t>
    </dgm:pt>
    <dgm:pt modelId="{DE43077A-ABBB-40F4-AEBD-1EFF0F4122E9}" type="pres">
      <dgm:prSet presAssocID="{AF48CBCB-685C-4196-B8E5-C65AD29377CD}" presName="spacer" presStyleCnt="0"/>
      <dgm:spPr/>
    </dgm:pt>
    <dgm:pt modelId="{2AD7B96A-3FB5-4F9E-A4C1-F067B66A94C8}" type="pres">
      <dgm:prSet presAssocID="{52F0FB27-1426-47F8-956A-FF8711F6DA33}" presName="parentText" presStyleLbl="node1" presStyleIdx="3" presStyleCnt="5">
        <dgm:presLayoutVars>
          <dgm:chMax val="0"/>
          <dgm:bulletEnabled val="1"/>
        </dgm:presLayoutVars>
      </dgm:prSet>
      <dgm:spPr/>
      <dgm:t>
        <a:bodyPr/>
        <a:lstStyle/>
        <a:p>
          <a:endParaRPr lang="fr-CA"/>
        </a:p>
      </dgm:t>
    </dgm:pt>
    <dgm:pt modelId="{A537C115-0491-40B3-9012-E7744C4A7DBA}" type="pres">
      <dgm:prSet presAssocID="{CC600890-06BA-4CDA-A52F-01BF1FCCE5FC}" presName="spacer" presStyleCnt="0"/>
      <dgm:spPr/>
    </dgm:pt>
    <dgm:pt modelId="{028CE814-26E3-4B58-BCF8-EDC632967924}" type="pres">
      <dgm:prSet presAssocID="{A13F3B3A-1CA8-4FE5-A4AE-97C375908743}" presName="parentText" presStyleLbl="node1" presStyleIdx="4" presStyleCnt="5">
        <dgm:presLayoutVars>
          <dgm:chMax val="0"/>
          <dgm:bulletEnabled val="1"/>
        </dgm:presLayoutVars>
      </dgm:prSet>
      <dgm:spPr/>
      <dgm:t>
        <a:bodyPr/>
        <a:lstStyle/>
        <a:p>
          <a:endParaRPr lang="fr-CA"/>
        </a:p>
      </dgm:t>
    </dgm:pt>
  </dgm:ptLst>
  <dgm:cxnLst>
    <dgm:cxn modelId="{C0FF4E4B-A30F-4C7B-A7CF-41E1384F4AA7}" srcId="{FC1CB0B4-A19F-4A77-B08F-96F6FBCE4F2B}" destId="{52F0FB27-1426-47F8-956A-FF8711F6DA33}" srcOrd="3" destOrd="0" parTransId="{6FF8ED48-4555-4640-9A9E-E0B2AEA8836E}" sibTransId="{CC600890-06BA-4CDA-A52F-01BF1FCCE5FC}"/>
    <dgm:cxn modelId="{5886FE80-BF44-4480-BA91-B3420EE4FB8B}" type="presOf" srcId="{7B472711-77BB-42F6-B55A-F16A26789EA6}" destId="{D7162157-BFD7-46B8-BD1C-A7C72CA6337D}" srcOrd="0" destOrd="0" presId="urn:microsoft.com/office/officeart/2005/8/layout/vList2"/>
    <dgm:cxn modelId="{7C920F44-7E04-4FBF-991D-4786D9858968}" srcId="{FC1CB0B4-A19F-4A77-B08F-96F6FBCE4F2B}" destId="{79716DF0-85E7-4D74-8DC4-23EBA95674E2}" srcOrd="1" destOrd="0" parTransId="{A2F28F42-192F-4984-94FD-7347013EC292}" sibTransId="{F7A7636C-63D7-4C41-8AE7-6BF4ACB1F33C}"/>
    <dgm:cxn modelId="{675D67CA-0A3F-4F6D-BFA5-FC8567739F61}" srcId="{FC1CB0B4-A19F-4A77-B08F-96F6FBCE4F2B}" destId="{7B472711-77BB-42F6-B55A-F16A26789EA6}" srcOrd="2" destOrd="0" parTransId="{31A4F9DA-558B-484C-9B7D-7BC63EFF0E85}" sibTransId="{AF48CBCB-685C-4196-B8E5-C65AD29377CD}"/>
    <dgm:cxn modelId="{F5C5E716-E146-4A14-81EB-0B56F1115294}" type="presOf" srcId="{A13F3B3A-1CA8-4FE5-A4AE-97C375908743}" destId="{028CE814-26E3-4B58-BCF8-EDC632967924}" srcOrd="0" destOrd="0" presId="urn:microsoft.com/office/officeart/2005/8/layout/vList2"/>
    <dgm:cxn modelId="{F1B286DD-96FE-46BA-8BFA-EB8990A832C7}" type="presOf" srcId="{B228B957-02D6-4615-B85C-DFF0C73EE6B2}" destId="{39F45951-F2E8-4726-B592-0931FCD2BABE}" srcOrd="0" destOrd="0" presId="urn:microsoft.com/office/officeart/2005/8/layout/vList2"/>
    <dgm:cxn modelId="{E6248104-52A5-4F0F-BFC8-E78857791859}" srcId="{FC1CB0B4-A19F-4A77-B08F-96F6FBCE4F2B}" destId="{A13F3B3A-1CA8-4FE5-A4AE-97C375908743}" srcOrd="4" destOrd="0" parTransId="{9D90B1DB-FF72-4934-8FA2-BE7B4C00F199}" sibTransId="{A3F1C43B-0BFD-4AEC-9185-D246CBD4FA3A}"/>
    <dgm:cxn modelId="{6B196C11-9321-4616-BF10-A4A55CC397E1}" srcId="{FC1CB0B4-A19F-4A77-B08F-96F6FBCE4F2B}" destId="{B228B957-02D6-4615-B85C-DFF0C73EE6B2}" srcOrd="0" destOrd="0" parTransId="{CDC00F6A-D115-4450-BA3A-3A84F0AC8280}" sibTransId="{CCFCE9D9-EB98-4570-85B9-BB35374B2937}"/>
    <dgm:cxn modelId="{060B6D2A-3A39-4E3A-9D20-03E7495F1C85}" type="presOf" srcId="{79716DF0-85E7-4D74-8DC4-23EBA95674E2}" destId="{6EDA4A6F-26AC-44E1-BB76-3FA685DBA837}" srcOrd="0" destOrd="0" presId="urn:microsoft.com/office/officeart/2005/8/layout/vList2"/>
    <dgm:cxn modelId="{BD56ADB0-8876-401F-97BE-32E0DFAB9383}" type="presOf" srcId="{52F0FB27-1426-47F8-956A-FF8711F6DA33}" destId="{2AD7B96A-3FB5-4F9E-A4C1-F067B66A94C8}" srcOrd="0" destOrd="0" presId="urn:microsoft.com/office/officeart/2005/8/layout/vList2"/>
    <dgm:cxn modelId="{4C9078E3-A80F-4DC8-89AE-DA1D49C8797F}" type="presOf" srcId="{FC1CB0B4-A19F-4A77-B08F-96F6FBCE4F2B}" destId="{252F9F19-4735-4306-B6E9-B93DE3F051CA}" srcOrd="0" destOrd="0" presId="urn:microsoft.com/office/officeart/2005/8/layout/vList2"/>
    <dgm:cxn modelId="{FAEF2589-1B3B-4BF1-B497-6C5A71F12C4E}" type="presParOf" srcId="{252F9F19-4735-4306-B6E9-B93DE3F051CA}" destId="{39F45951-F2E8-4726-B592-0931FCD2BABE}" srcOrd="0" destOrd="0" presId="urn:microsoft.com/office/officeart/2005/8/layout/vList2"/>
    <dgm:cxn modelId="{D8CE816A-01D8-4AC9-BA2C-65DF8C5BB9A1}" type="presParOf" srcId="{252F9F19-4735-4306-B6E9-B93DE3F051CA}" destId="{23AF875A-3A97-4D53-A8FA-F74E7F85F364}" srcOrd="1" destOrd="0" presId="urn:microsoft.com/office/officeart/2005/8/layout/vList2"/>
    <dgm:cxn modelId="{0F316105-C7BF-4D6B-9562-BB0B3F9A5438}" type="presParOf" srcId="{252F9F19-4735-4306-B6E9-B93DE3F051CA}" destId="{6EDA4A6F-26AC-44E1-BB76-3FA685DBA837}" srcOrd="2" destOrd="0" presId="urn:microsoft.com/office/officeart/2005/8/layout/vList2"/>
    <dgm:cxn modelId="{4FF77280-67FF-4C68-894C-B665CD0FE501}" type="presParOf" srcId="{252F9F19-4735-4306-B6E9-B93DE3F051CA}" destId="{E427EBB7-AB6C-4B0D-A89B-380D942402FA}" srcOrd="3" destOrd="0" presId="urn:microsoft.com/office/officeart/2005/8/layout/vList2"/>
    <dgm:cxn modelId="{2B24F383-FBEF-433A-9D37-5278F98E9606}" type="presParOf" srcId="{252F9F19-4735-4306-B6E9-B93DE3F051CA}" destId="{D7162157-BFD7-46B8-BD1C-A7C72CA6337D}" srcOrd="4" destOrd="0" presId="urn:microsoft.com/office/officeart/2005/8/layout/vList2"/>
    <dgm:cxn modelId="{150ECEA7-20E1-40E6-8C60-3A5C4E56221A}" type="presParOf" srcId="{252F9F19-4735-4306-B6E9-B93DE3F051CA}" destId="{DE43077A-ABBB-40F4-AEBD-1EFF0F4122E9}" srcOrd="5" destOrd="0" presId="urn:microsoft.com/office/officeart/2005/8/layout/vList2"/>
    <dgm:cxn modelId="{195334EE-10EC-46AA-8B8B-46FD38D07815}" type="presParOf" srcId="{252F9F19-4735-4306-B6E9-B93DE3F051CA}" destId="{2AD7B96A-3FB5-4F9E-A4C1-F067B66A94C8}" srcOrd="6" destOrd="0" presId="urn:microsoft.com/office/officeart/2005/8/layout/vList2"/>
    <dgm:cxn modelId="{F809BB37-2608-4811-8A11-EAB2D7E7F9CD}" type="presParOf" srcId="{252F9F19-4735-4306-B6E9-B93DE3F051CA}" destId="{A537C115-0491-40B3-9012-E7744C4A7DBA}" srcOrd="7" destOrd="0" presId="urn:microsoft.com/office/officeart/2005/8/layout/vList2"/>
    <dgm:cxn modelId="{5985BB27-4657-400F-B411-0942420F0CA4}" type="presParOf" srcId="{252F9F19-4735-4306-B6E9-B93DE3F051CA}" destId="{028CE814-26E3-4B58-BCF8-EDC632967924}"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4553D7-8D0F-4769-AD03-5CD76D48A477}" type="doc">
      <dgm:prSet loTypeId="urn:microsoft.com/office/officeart/2005/8/layout/process4" loCatId="process" qsTypeId="urn:microsoft.com/office/officeart/2005/8/quickstyle/simple4" qsCatId="simple" csTypeId="urn:microsoft.com/office/officeart/2005/8/colors/accent0_3" csCatId="mainScheme" phldr="1"/>
      <dgm:spPr/>
      <dgm:t>
        <a:bodyPr/>
        <a:lstStyle/>
        <a:p>
          <a:endParaRPr lang="en-US"/>
        </a:p>
      </dgm:t>
    </dgm:pt>
    <dgm:pt modelId="{1962D2A0-CB09-4070-8101-4ADA68799583}" type="pres">
      <dgm:prSet presAssocID="{C84553D7-8D0F-4769-AD03-5CD76D48A477}" presName="Name0" presStyleCnt="0">
        <dgm:presLayoutVars>
          <dgm:dir/>
          <dgm:animLvl val="lvl"/>
          <dgm:resizeHandles val="exact"/>
        </dgm:presLayoutVars>
      </dgm:prSet>
      <dgm:spPr/>
      <dgm:t>
        <a:bodyPr/>
        <a:lstStyle/>
        <a:p>
          <a:endParaRPr lang="fr-CA"/>
        </a:p>
      </dgm:t>
    </dgm:pt>
  </dgm:ptLst>
  <dgm:cxnLst>
    <dgm:cxn modelId="{97598DD4-7E53-4D70-BDBE-FEE8E347788D}" type="presOf" srcId="{C84553D7-8D0F-4769-AD03-5CD76D48A477}" destId="{1962D2A0-CB09-4070-8101-4ADA6879958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43728D-BAD1-4B43-BE67-221A6CC2EB6B}" type="doc">
      <dgm:prSet loTypeId="urn:microsoft.com/office/officeart/2005/8/layout/default" loCatId="list" qsTypeId="urn:microsoft.com/office/officeart/2005/8/quickstyle/simple1" qsCatId="simple" csTypeId="urn:microsoft.com/office/officeart/2005/8/colors/accent1_4" csCatId="accent1" phldr="1"/>
      <dgm:spPr/>
      <dgm:t>
        <a:bodyPr/>
        <a:lstStyle/>
        <a:p>
          <a:endParaRPr lang="fr-CA"/>
        </a:p>
      </dgm:t>
    </dgm:pt>
    <dgm:pt modelId="{739D95DC-4660-4A78-AFFD-D9B73F7A9E75}">
      <dgm:prSet phldrT="[Texte]"/>
      <dgm:spPr/>
      <dgm:t>
        <a:bodyPr/>
        <a:lstStyle/>
        <a:p>
          <a:r>
            <a:rPr lang="fr-CA" b="1" dirty="0"/>
            <a:t>Soutien scolaire</a:t>
          </a:r>
        </a:p>
      </dgm:t>
    </dgm:pt>
    <dgm:pt modelId="{65CCD076-4194-4BE8-8501-2D7F56EB4046}" type="parTrans" cxnId="{8F475BAC-CF0E-4F33-A0E1-423724462F5B}">
      <dgm:prSet/>
      <dgm:spPr/>
      <dgm:t>
        <a:bodyPr/>
        <a:lstStyle/>
        <a:p>
          <a:endParaRPr lang="fr-CA"/>
        </a:p>
      </dgm:t>
    </dgm:pt>
    <dgm:pt modelId="{B2DE0B93-6075-4407-B499-C33E30EA8D00}" type="sibTrans" cxnId="{8F475BAC-CF0E-4F33-A0E1-423724462F5B}">
      <dgm:prSet/>
      <dgm:spPr/>
      <dgm:t>
        <a:bodyPr/>
        <a:lstStyle/>
        <a:p>
          <a:endParaRPr lang="fr-CA"/>
        </a:p>
      </dgm:t>
    </dgm:pt>
    <dgm:pt modelId="{2E8C63AB-3F0A-4833-B582-958B6419DB93}">
      <dgm:prSet phldrT="[Texte]"/>
      <dgm:spPr/>
      <dgm:t>
        <a:bodyPr/>
        <a:lstStyle/>
        <a:p>
          <a:r>
            <a:rPr lang="fr-CA" b="1" dirty="0"/>
            <a:t>Accompagnement (personnes âgées, malades, </a:t>
          </a:r>
          <a:r>
            <a:rPr lang="fr-CA" b="1" dirty="0" err="1"/>
            <a:t>etc</a:t>
          </a:r>
          <a:r>
            <a:rPr lang="fr-CA" b="1" dirty="0"/>
            <a:t>)</a:t>
          </a:r>
        </a:p>
      </dgm:t>
    </dgm:pt>
    <dgm:pt modelId="{27D881AD-9F59-43B9-B7F0-DFBF380E47CD}" type="parTrans" cxnId="{927B71A4-FAEF-4328-B640-AD3160944EE4}">
      <dgm:prSet/>
      <dgm:spPr/>
      <dgm:t>
        <a:bodyPr/>
        <a:lstStyle/>
        <a:p>
          <a:endParaRPr lang="fr-CA"/>
        </a:p>
      </dgm:t>
    </dgm:pt>
    <dgm:pt modelId="{CAC4A1E4-0538-43C5-B6BD-93735A2D46C2}" type="sibTrans" cxnId="{927B71A4-FAEF-4328-B640-AD3160944EE4}">
      <dgm:prSet/>
      <dgm:spPr/>
      <dgm:t>
        <a:bodyPr/>
        <a:lstStyle/>
        <a:p>
          <a:endParaRPr lang="fr-CA"/>
        </a:p>
      </dgm:t>
    </dgm:pt>
    <dgm:pt modelId="{223C86A6-53BB-4A67-A04E-F1084C0B0007}">
      <dgm:prSet phldrT="[Texte]"/>
      <dgm:spPr/>
      <dgm:t>
        <a:bodyPr/>
        <a:lstStyle/>
        <a:p>
          <a:r>
            <a:rPr lang="fr-CA" b="1" dirty="0"/>
            <a:t>Servir des repas</a:t>
          </a:r>
        </a:p>
      </dgm:t>
    </dgm:pt>
    <dgm:pt modelId="{EE0C6087-3B43-49F9-B50F-B69EF4463628}" type="parTrans" cxnId="{9088B6F0-4219-4A9D-A66D-1D2214BA7FD0}">
      <dgm:prSet/>
      <dgm:spPr/>
      <dgm:t>
        <a:bodyPr/>
        <a:lstStyle/>
        <a:p>
          <a:endParaRPr lang="fr-CA"/>
        </a:p>
      </dgm:t>
    </dgm:pt>
    <dgm:pt modelId="{20086B33-9B68-4485-924E-F3277167642A}" type="sibTrans" cxnId="{9088B6F0-4219-4A9D-A66D-1D2214BA7FD0}">
      <dgm:prSet/>
      <dgm:spPr/>
      <dgm:t>
        <a:bodyPr/>
        <a:lstStyle/>
        <a:p>
          <a:endParaRPr lang="fr-CA"/>
        </a:p>
      </dgm:t>
    </dgm:pt>
    <dgm:pt modelId="{856EDEAC-BD85-4096-951E-8CE80B367AB7}">
      <dgm:prSet phldrT="[Texte]"/>
      <dgm:spPr/>
      <dgm:t>
        <a:bodyPr/>
        <a:lstStyle/>
        <a:p>
          <a:r>
            <a:rPr lang="fr-CA" b="1" dirty="0"/>
            <a:t>Participation active à des activités sportives, culturelles ou artistiques </a:t>
          </a:r>
        </a:p>
      </dgm:t>
    </dgm:pt>
    <dgm:pt modelId="{119171D1-2E64-4A9F-98BD-EBA5607187D4}" type="parTrans" cxnId="{64DB5F7B-A478-4C1B-81BD-F973494D25F6}">
      <dgm:prSet/>
      <dgm:spPr/>
      <dgm:t>
        <a:bodyPr/>
        <a:lstStyle/>
        <a:p>
          <a:endParaRPr lang="fr-CA"/>
        </a:p>
      </dgm:t>
    </dgm:pt>
    <dgm:pt modelId="{535CC145-6F49-4F39-92AE-6BFDCCF05624}" type="sibTrans" cxnId="{64DB5F7B-A478-4C1B-81BD-F973494D25F6}">
      <dgm:prSet/>
      <dgm:spPr/>
      <dgm:t>
        <a:bodyPr/>
        <a:lstStyle/>
        <a:p>
          <a:endParaRPr lang="fr-CA"/>
        </a:p>
      </dgm:t>
    </dgm:pt>
    <dgm:pt modelId="{CF3EA8A5-6C23-4047-9573-BC3E4D86C70D}">
      <dgm:prSet phldrT="[Texte]"/>
      <dgm:spPr/>
      <dgm:t>
        <a:bodyPr/>
        <a:lstStyle/>
        <a:p>
          <a:r>
            <a:rPr lang="fr-CA" b="1" dirty="0"/>
            <a:t>Conduire des gens à des rendez-vous</a:t>
          </a:r>
        </a:p>
      </dgm:t>
    </dgm:pt>
    <dgm:pt modelId="{C4850491-3079-4621-8F9C-972DE666E86B}" type="parTrans" cxnId="{D73ADBD5-747B-4728-B69E-6A25EE1E6AC3}">
      <dgm:prSet/>
      <dgm:spPr/>
      <dgm:t>
        <a:bodyPr/>
        <a:lstStyle/>
        <a:p>
          <a:endParaRPr lang="fr-CA"/>
        </a:p>
      </dgm:t>
    </dgm:pt>
    <dgm:pt modelId="{5E0E8BC6-707D-4714-990E-9034E22C9878}" type="sibTrans" cxnId="{D73ADBD5-747B-4728-B69E-6A25EE1E6AC3}">
      <dgm:prSet/>
      <dgm:spPr/>
      <dgm:t>
        <a:bodyPr/>
        <a:lstStyle/>
        <a:p>
          <a:endParaRPr lang="fr-CA"/>
        </a:p>
      </dgm:t>
    </dgm:pt>
    <dgm:pt modelId="{86243753-FE4E-470D-B29F-94952361828B}">
      <dgm:prSet phldrT="[Texte]"/>
      <dgm:spPr/>
      <dgm:t>
        <a:bodyPr/>
        <a:lstStyle/>
        <a:p>
          <a:r>
            <a:rPr lang="fr-CA" b="1" dirty="0"/>
            <a:t>Animer des ateliers</a:t>
          </a:r>
        </a:p>
      </dgm:t>
    </dgm:pt>
    <dgm:pt modelId="{12347C8D-C853-42A0-9059-56417EAF2A36}" type="parTrans" cxnId="{5853A001-EBD0-4008-A7BE-5044CBB622B9}">
      <dgm:prSet/>
      <dgm:spPr/>
      <dgm:t>
        <a:bodyPr/>
        <a:lstStyle/>
        <a:p>
          <a:endParaRPr lang="fr-CA"/>
        </a:p>
      </dgm:t>
    </dgm:pt>
    <dgm:pt modelId="{55167C31-6DD8-4A7E-9895-7DF8F3E21F2D}" type="sibTrans" cxnId="{5853A001-EBD0-4008-A7BE-5044CBB622B9}">
      <dgm:prSet/>
      <dgm:spPr/>
      <dgm:t>
        <a:bodyPr/>
        <a:lstStyle/>
        <a:p>
          <a:endParaRPr lang="fr-CA"/>
        </a:p>
      </dgm:t>
    </dgm:pt>
    <dgm:pt modelId="{877E2EA1-AD64-47D1-BC0D-FFD63BA210F8}">
      <dgm:prSet phldrT="[Texte]"/>
      <dgm:spPr/>
      <dgm:t>
        <a:bodyPr/>
        <a:lstStyle/>
        <a:p>
          <a:r>
            <a:rPr lang="fr-CA" b="1" dirty="0"/>
            <a:t>Classer des vêtements ou des objets de seconde main </a:t>
          </a:r>
        </a:p>
      </dgm:t>
    </dgm:pt>
    <dgm:pt modelId="{6905EDB9-B497-4CF1-B5A7-268143826DFE}" type="parTrans" cxnId="{89B67446-1C22-4E9F-A974-E4DB725405A1}">
      <dgm:prSet/>
      <dgm:spPr/>
      <dgm:t>
        <a:bodyPr/>
        <a:lstStyle/>
        <a:p>
          <a:endParaRPr lang="fr-CA"/>
        </a:p>
      </dgm:t>
    </dgm:pt>
    <dgm:pt modelId="{0AD4A5C8-72A2-4095-9215-DEF789E6B3F3}" type="sibTrans" cxnId="{89B67446-1C22-4E9F-A974-E4DB725405A1}">
      <dgm:prSet/>
      <dgm:spPr/>
      <dgm:t>
        <a:bodyPr/>
        <a:lstStyle/>
        <a:p>
          <a:endParaRPr lang="fr-CA"/>
        </a:p>
      </dgm:t>
    </dgm:pt>
    <dgm:pt modelId="{448D472A-093F-437D-A7AA-A5E8BC7AE6FE}" type="pres">
      <dgm:prSet presAssocID="{0D43728D-BAD1-4B43-BE67-221A6CC2EB6B}" presName="diagram" presStyleCnt="0">
        <dgm:presLayoutVars>
          <dgm:dir/>
          <dgm:resizeHandles val="exact"/>
        </dgm:presLayoutVars>
      </dgm:prSet>
      <dgm:spPr/>
      <dgm:t>
        <a:bodyPr/>
        <a:lstStyle/>
        <a:p>
          <a:endParaRPr lang="fr-CA"/>
        </a:p>
      </dgm:t>
    </dgm:pt>
    <dgm:pt modelId="{406E33E4-2C88-47D4-A111-814E5F5931CD}" type="pres">
      <dgm:prSet presAssocID="{739D95DC-4660-4A78-AFFD-D9B73F7A9E75}" presName="node" presStyleLbl="node1" presStyleIdx="0" presStyleCnt="7" custLinFactY="10333" custLinFactNeighborX="-3106" custLinFactNeighborY="100000">
        <dgm:presLayoutVars>
          <dgm:bulletEnabled val="1"/>
        </dgm:presLayoutVars>
      </dgm:prSet>
      <dgm:spPr/>
      <dgm:t>
        <a:bodyPr/>
        <a:lstStyle/>
        <a:p>
          <a:endParaRPr lang="fr-CA"/>
        </a:p>
      </dgm:t>
    </dgm:pt>
    <dgm:pt modelId="{1A8CBB97-A91D-476F-8817-45C4320F10E4}" type="pres">
      <dgm:prSet presAssocID="{B2DE0B93-6075-4407-B499-C33E30EA8D00}" presName="sibTrans" presStyleCnt="0"/>
      <dgm:spPr/>
    </dgm:pt>
    <dgm:pt modelId="{FB01A268-663F-4D6D-9838-DFDAA0FD1B5E}" type="pres">
      <dgm:prSet presAssocID="{2E8C63AB-3F0A-4833-B582-958B6419DB93}" presName="node" presStyleLbl="node1" presStyleIdx="1" presStyleCnt="7" custLinFactNeighborX="-2457" custLinFactNeighborY="254">
        <dgm:presLayoutVars>
          <dgm:bulletEnabled val="1"/>
        </dgm:presLayoutVars>
      </dgm:prSet>
      <dgm:spPr/>
      <dgm:t>
        <a:bodyPr/>
        <a:lstStyle/>
        <a:p>
          <a:endParaRPr lang="fr-CA"/>
        </a:p>
      </dgm:t>
    </dgm:pt>
    <dgm:pt modelId="{D39BD863-8E26-4A09-BEFA-8397A375ABCD}" type="pres">
      <dgm:prSet presAssocID="{CAC4A1E4-0538-43C5-B6BD-93735A2D46C2}" presName="sibTrans" presStyleCnt="0"/>
      <dgm:spPr/>
    </dgm:pt>
    <dgm:pt modelId="{F7D6A386-5A2B-4B3E-A035-8C489856E925}" type="pres">
      <dgm:prSet presAssocID="{223C86A6-53BB-4A67-A04E-F1084C0B0007}" presName="node" presStyleLbl="node1" presStyleIdx="2" presStyleCnt="7" custLinFactNeighborX="-3847" custLinFactNeighborY="54869">
        <dgm:presLayoutVars>
          <dgm:bulletEnabled val="1"/>
        </dgm:presLayoutVars>
      </dgm:prSet>
      <dgm:spPr/>
      <dgm:t>
        <a:bodyPr/>
        <a:lstStyle/>
        <a:p>
          <a:endParaRPr lang="fr-CA"/>
        </a:p>
      </dgm:t>
    </dgm:pt>
    <dgm:pt modelId="{6CCE4600-E63D-4F7F-82BD-089188097BA8}" type="pres">
      <dgm:prSet presAssocID="{20086B33-9B68-4485-924E-F3277167642A}" presName="sibTrans" presStyleCnt="0"/>
      <dgm:spPr/>
    </dgm:pt>
    <dgm:pt modelId="{068D396B-CDE3-4FB1-8A4E-8AE23889055C}" type="pres">
      <dgm:prSet presAssocID="{856EDEAC-BD85-4096-951E-8CE80B367AB7}" presName="node" presStyleLbl="node1" presStyleIdx="3" presStyleCnt="7" custLinFactY="6686" custLinFactNeighborX="-4350" custLinFactNeighborY="100000">
        <dgm:presLayoutVars>
          <dgm:bulletEnabled val="1"/>
        </dgm:presLayoutVars>
      </dgm:prSet>
      <dgm:spPr/>
      <dgm:t>
        <a:bodyPr/>
        <a:lstStyle/>
        <a:p>
          <a:endParaRPr lang="fr-CA"/>
        </a:p>
      </dgm:t>
    </dgm:pt>
    <dgm:pt modelId="{C4257425-08CF-4137-A6BB-82E30F34311F}" type="pres">
      <dgm:prSet presAssocID="{535CC145-6F49-4F39-92AE-6BFDCCF05624}" presName="sibTrans" presStyleCnt="0"/>
      <dgm:spPr/>
    </dgm:pt>
    <dgm:pt modelId="{6CDCA24F-2820-46FB-A030-14C0199C3819}" type="pres">
      <dgm:prSet presAssocID="{CF3EA8A5-6C23-4047-9573-BC3E4D86C70D}" presName="node" presStyleLbl="node1" presStyleIdx="4" presStyleCnt="7" custLinFactNeighborX="-3312" custLinFactNeighborY="-5185">
        <dgm:presLayoutVars>
          <dgm:bulletEnabled val="1"/>
        </dgm:presLayoutVars>
      </dgm:prSet>
      <dgm:spPr/>
      <dgm:t>
        <a:bodyPr/>
        <a:lstStyle/>
        <a:p>
          <a:endParaRPr lang="fr-CA"/>
        </a:p>
      </dgm:t>
    </dgm:pt>
    <dgm:pt modelId="{4F1C7BCF-8E6E-4A8D-85E2-BAF24B004D71}" type="pres">
      <dgm:prSet presAssocID="{5E0E8BC6-707D-4714-990E-9034E22C9878}" presName="sibTrans" presStyleCnt="0"/>
      <dgm:spPr/>
    </dgm:pt>
    <dgm:pt modelId="{1B8EF295-A4C9-4B9B-8146-5C32FCE11E21}" type="pres">
      <dgm:prSet presAssocID="{86243753-FE4E-470D-B29F-94952361828B}" presName="node" presStyleLbl="node1" presStyleIdx="5" presStyleCnt="7" custLinFactNeighborX="-3544" custLinFactNeighborY="54520">
        <dgm:presLayoutVars>
          <dgm:bulletEnabled val="1"/>
        </dgm:presLayoutVars>
      </dgm:prSet>
      <dgm:spPr/>
      <dgm:t>
        <a:bodyPr/>
        <a:lstStyle/>
        <a:p>
          <a:endParaRPr lang="fr-CA"/>
        </a:p>
      </dgm:t>
    </dgm:pt>
    <dgm:pt modelId="{62EAA958-E695-41A8-B72D-442BA4977B53}" type="pres">
      <dgm:prSet presAssocID="{55167C31-6DD8-4A7E-9895-7DF8F3E21F2D}" presName="sibTrans" presStyleCnt="0"/>
      <dgm:spPr/>
    </dgm:pt>
    <dgm:pt modelId="{F76397BE-F740-45AC-816D-67B31E2F9C03}" type="pres">
      <dgm:prSet presAssocID="{877E2EA1-AD64-47D1-BC0D-FFD63BA210F8}" presName="node" presStyleLbl="node1" presStyleIdx="6" presStyleCnt="7" custLinFactNeighborX="-3263" custLinFactNeighborY="-9125">
        <dgm:presLayoutVars>
          <dgm:bulletEnabled val="1"/>
        </dgm:presLayoutVars>
      </dgm:prSet>
      <dgm:spPr/>
      <dgm:t>
        <a:bodyPr/>
        <a:lstStyle/>
        <a:p>
          <a:endParaRPr lang="fr-CA"/>
        </a:p>
      </dgm:t>
    </dgm:pt>
  </dgm:ptLst>
  <dgm:cxnLst>
    <dgm:cxn modelId="{278CE75C-46E8-4635-9E58-7154FFE05456}" type="presOf" srcId="{223C86A6-53BB-4A67-A04E-F1084C0B0007}" destId="{F7D6A386-5A2B-4B3E-A035-8C489856E925}" srcOrd="0" destOrd="0" presId="urn:microsoft.com/office/officeart/2005/8/layout/default"/>
    <dgm:cxn modelId="{162B7AC3-933F-4ADB-80C8-1692659B99FC}" type="presOf" srcId="{86243753-FE4E-470D-B29F-94952361828B}" destId="{1B8EF295-A4C9-4B9B-8146-5C32FCE11E21}" srcOrd="0" destOrd="0" presId="urn:microsoft.com/office/officeart/2005/8/layout/default"/>
    <dgm:cxn modelId="{1A14A406-9577-4A40-B9CA-4E52B0DD2524}" type="presOf" srcId="{877E2EA1-AD64-47D1-BC0D-FFD63BA210F8}" destId="{F76397BE-F740-45AC-816D-67B31E2F9C03}" srcOrd="0" destOrd="0" presId="urn:microsoft.com/office/officeart/2005/8/layout/default"/>
    <dgm:cxn modelId="{D73ADBD5-747B-4728-B69E-6A25EE1E6AC3}" srcId="{0D43728D-BAD1-4B43-BE67-221A6CC2EB6B}" destId="{CF3EA8A5-6C23-4047-9573-BC3E4D86C70D}" srcOrd="4" destOrd="0" parTransId="{C4850491-3079-4621-8F9C-972DE666E86B}" sibTransId="{5E0E8BC6-707D-4714-990E-9034E22C9878}"/>
    <dgm:cxn modelId="{422E43DB-5854-43DE-BCCE-61E640848B97}" type="presOf" srcId="{2E8C63AB-3F0A-4833-B582-958B6419DB93}" destId="{FB01A268-663F-4D6D-9838-DFDAA0FD1B5E}" srcOrd="0" destOrd="0" presId="urn:microsoft.com/office/officeart/2005/8/layout/default"/>
    <dgm:cxn modelId="{5853A001-EBD0-4008-A7BE-5044CBB622B9}" srcId="{0D43728D-BAD1-4B43-BE67-221A6CC2EB6B}" destId="{86243753-FE4E-470D-B29F-94952361828B}" srcOrd="5" destOrd="0" parTransId="{12347C8D-C853-42A0-9059-56417EAF2A36}" sibTransId="{55167C31-6DD8-4A7E-9895-7DF8F3E21F2D}"/>
    <dgm:cxn modelId="{0D34D984-9717-4DAF-8EC3-71FC6C5AF6F1}" type="presOf" srcId="{739D95DC-4660-4A78-AFFD-D9B73F7A9E75}" destId="{406E33E4-2C88-47D4-A111-814E5F5931CD}" srcOrd="0" destOrd="0" presId="urn:microsoft.com/office/officeart/2005/8/layout/default"/>
    <dgm:cxn modelId="{8F475BAC-CF0E-4F33-A0E1-423724462F5B}" srcId="{0D43728D-BAD1-4B43-BE67-221A6CC2EB6B}" destId="{739D95DC-4660-4A78-AFFD-D9B73F7A9E75}" srcOrd="0" destOrd="0" parTransId="{65CCD076-4194-4BE8-8501-2D7F56EB4046}" sibTransId="{B2DE0B93-6075-4407-B499-C33E30EA8D00}"/>
    <dgm:cxn modelId="{89B67446-1C22-4E9F-A974-E4DB725405A1}" srcId="{0D43728D-BAD1-4B43-BE67-221A6CC2EB6B}" destId="{877E2EA1-AD64-47D1-BC0D-FFD63BA210F8}" srcOrd="6" destOrd="0" parTransId="{6905EDB9-B497-4CF1-B5A7-268143826DFE}" sibTransId="{0AD4A5C8-72A2-4095-9215-DEF789E6B3F3}"/>
    <dgm:cxn modelId="{26B1B43B-EE2F-442E-91F5-DB038E72FC4F}" type="presOf" srcId="{856EDEAC-BD85-4096-951E-8CE80B367AB7}" destId="{068D396B-CDE3-4FB1-8A4E-8AE23889055C}" srcOrd="0" destOrd="0" presId="urn:microsoft.com/office/officeart/2005/8/layout/default"/>
    <dgm:cxn modelId="{64DB5F7B-A478-4C1B-81BD-F973494D25F6}" srcId="{0D43728D-BAD1-4B43-BE67-221A6CC2EB6B}" destId="{856EDEAC-BD85-4096-951E-8CE80B367AB7}" srcOrd="3" destOrd="0" parTransId="{119171D1-2E64-4A9F-98BD-EBA5607187D4}" sibTransId="{535CC145-6F49-4F39-92AE-6BFDCCF05624}"/>
    <dgm:cxn modelId="{927B71A4-FAEF-4328-B640-AD3160944EE4}" srcId="{0D43728D-BAD1-4B43-BE67-221A6CC2EB6B}" destId="{2E8C63AB-3F0A-4833-B582-958B6419DB93}" srcOrd="1" destOrd="0" parTransId="{27D881AD-9F59-43B9-B7F0-DFBF380E47CD}" sibTransId="{CAC4A1E4-0538-43C5-B6BD-93735A2D46C2}"/>
    <dgm:cxn modelId="{A4104FBA-368F-4509-BB2B-DA279A4E5641}" type="presOf" srcId="{0D43728D-BAD1-4B43-BE67-221A6CC2EB6B}" destId="{448D472A-093F-437D-A7AA-A5E8BC7AE6FE}" srcOrd="0" destOrd="0" presId="urn:microsoft.com/office/officeart/2005/8/layout/default"/>
    <dgm:cxn modelId="{9088B6F0-4219-4A9D-A66D-1D2214BA7FD0}" srcId="{0D43728D-BAD1-4B43-BE67-221A6CC2EB6B}" destId="{223C86A6-53BB-4A67-A04E-F1084C0B0007}" srcOrd="2" destOrd="0" parTransId="{EE0C6087-3B43-49F9-B50F-B69EF4463628}" sibTransId="{20086B33-9B68-4485-924E-F3277167642A}"/>
    <dgm:cxn modelId="{360170AA-FEB2-4A1A-A775-595173236A00}" type="presOf" srcId="{CF3EA8A5-6C23-4047-9573-BC3E4D86C70D}" destId="{6CDCA24F-2820-46FB-A030-14C0199C3819}" srcOrd="0" destOrd="0" presId="urn:microsoft.com/office/officeart/2005/8/layout/default"/>
    <dgm:cxn modelId="{67DE5CE4-1504-4488-85E4-B67A5AF740C9}" type="presParOf" srcId="{448D472A-093F-437D-A7AA-A5E8BC7AE6FE}" destId="{406E33E4-2C88-47D4-A111-814E5F5931CD}" srcOrd="0" destOrd="0" presId="urn:microsoft.com/office/officeart/2005/8/layout/default"/>
    <dgm:cxn modelId="{CB2E23AA-0CBA-43E6-BA80-30DA3F6EE2F3}" type="presParOf" srcId="{448D472A-093F-437D-A7AA-A5E8BC7AE6FE}" destId="{1A8CBB97-A91D-476F-8817-45C4320F10E4}" srcOrd="1" destOrd="0" presId="urn:microsoft.com/office/officeart/2005/8/layout/default"/>
    <dgm:cxn modelId="{687DADDC-85B4-4563-8926-10668E4592FE}" type="presParOf" srcId="{448D472A-093F-437D-A7AA-A5E8BC7AE6FE}" destId="{FB01A268-663F-4D6D-9838-DFDAA0FD1B5E}" srcOrd="2" destOrd="0" presId="urn:microsoft.com/office/officeart/2005/8/layout/default"/>
    <dgm:cxn modelId="{2B59806C-06D4-48DD-B574-869EF014D6E2}" type="presParOf" srcId="{448D472A-093F-437D-A7AA-A5E8BC7AE6FE}" destId="{D39BD863-8E26-4A09-BEFA-8397A375ABCD}" srcOrd="3" destOrd="0" presId="urn:microsoft.com/office/officeart/2005/8/layout/default"/>
    <dgm:cxn modelId="{F840BE7F-1589-4255-B5B1-C63D9F07918E}" type="presParOf" srcId="{448D472A-093F-437D-A7AA-A5E8BC7AE6FE}" destId="{F7D6A386-5A2B-4B3E-A035-8C489856E925}" srcOrd="4" destOrd="0" presId="urn:microsoft.com/office/officeart/2005/8/layout/default"/>
    <dgm:cxn modelId="{96C6D357-3F74-4ADA-9B02-F91A1FAE19F1}" type="presParOf" srcId="{448D472A-093F-437D-A7AA-A5E8BC7AE6FE}" destId="{6CCE4600-E63D-4F7F-82BD-089188097BA8}" srcOrd="5" destOrd="0" presId="urn:microsoft.com/office/officeart/2005/8/layout/default"/>
    <dgm:cxn modelId="{D9333D02-A445-4089-99C8-07A55F64EA05}" type="presParOf" srcId="{448D472A-093F-437D-A7AA-A5E8BC7AE6FE}" destId="{068D396B-CDE3-4FB1-8A4E-8AE23889055C}" srcOrd="6" destOrd="0" presId="urn:microsoft.com/office/officeart/2005/8/layout/default"/>
    <dgm:cxn modelId="{A9632FF3-CB9C-4F95-8DF2-2E2C8775057E}" type="presParOf" srcId="{448D472A-093F-437D-A7AA-A5E8BC7AE6FE}" destId="{C4257425-08CF-4137-A6BB-82E30F34311F}" srcOrd="7" destOrd="0" presId="urn:microsoft.com/office/officeart/2005/8/layout/default"/>
    <dgm:cxn modelId="{19B3804A-EC52-4E64-BB6B-D64671F472C0}" type="presParOf" srcId="{448D472A-093F-437D-A7AA-A5E8BC7AE6FE}" destId="{6CDCA24F-2820-46FB-A030-14C0199C3819}" srcOrd="8" destOrd="0" presId="urn:microsoft.com/office/officeart/2005/8/layout/default"/>
    <dgm:cxn modelId="{A7DBAF6D-3F5A-4633-A12B-74B17F7C9D95}" type="presParOf" srcId="{448D472A-093F-437D-A7AA-A5E8BC7AE6FE}" destId="{4F1C7BCF-8E6E-4A8D-85E2-BAF24B004D71}" srcOrd="9" destOrd="0" presId="urn:microsoft.com/office/officeart/2005/8/layout/default"/>
    <dgm:cxn modelId="{97403FB6-045A-45A4-A484-B7C6B9EE136D}" type="presParOf" srcId="{448D472A-093F-437D-A7AA-A5E8BC7AE6FE}" destId="{1B8EF295-A4C9-4B9B-8146-5C32FCE11E21}" srcOrd="10" destOrd="0" presId="urn:microsoft.com/office/officeart/2005/8/layout/default"/>
    <dgm:cxn modelId="{7BFE687A-C606-479E-9D50-BF404E3A3900}" type="presParOf" srcId="{448D472A-093F-437D-A7AA-A5E8BC7AE6FE}" destId="{62EAA958-E695-41A8-B72D-442BA4977B53}" srcOrd="11" destOrd="0" presId="urn:microsoft.com/office/officeart/2005/8/layout/default"/>
    <dgm:cxn modelId="{FC698308-4B3C-4672-A0ED-AE794126578D}" type="presParOf" srcId="{448D472A-093F-437D-A7AA-A5E8BC7AE6FE}" destId="{F76397BE-F740-45AC-816D-67B31E2F9C03}"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F45951-F2E8-4726-B592-0931FCD2BABE}">
      <dsp:nvSpPr>
        <dsp:cNvPr id="0" name=""/>
        <dsp:cNvSpPr/>
      </dsp:nvSpPr>
      <dsp:spPr>
        <a:xfrm>
          <a:off x="0" y="1142300"/>
          <a:ext cx="11479107" cy="725399"/>
        </a:xfrm>
        <a:prstGeom prst="roundRect">
          <a:avLst/>
        </a:prstGeom>
        <a:solidFill>
          <a:schemeClr val="accent2">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fr-CA" sz="3100" kern="1200" dirty="0"/>
            <a:t>S’exposer à la réalité des milieux de pratique et à la clientèle</a:t>
          </a:r>
          <a:endParaRPr lang="en-US" sz="3100" kern="1200" dirty="0"/>
        </a:p>
      </dsp:txBody>
      <dsp:txXfrm>
        <a:off x="35411" y="1177711"/>
        <a:ext cx="11408285" cy="654577"/>
      </dsp:txXfrm>
    </dsp:sp>
    <dsp:sp modelId="{6EDA4A6F-26AC-44E1-BB76-3FA685DBA837}">
      <dsp:nvSpPr>
        <dsp:cNvPr id="0" name=""/>
        <dsp:cNvSpPr/>
      </dsp:nvSpPr>
      <dsp:spPr>
        <a:xfrm>
          <a:off x="0" y="1956980"/>
          <a:ext cx="11479107" cy="725399"/>
        </a:xfrm>
        <a:prstGeom prst="roundRect">
          <a:avLst/>
        </a:prstGeom>
        <a:solidFill>
          <a:schemeClr val="accent2">
            <a:hueOff val="-678113"/>
            <a:satOff val="-414"/>
            <a:lumOff val="1618"/>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fr-CA" sz="3100" kern="1200" dirty="0"/>
            <a:t>S’initier à la relation d’aide </a:t>
          </a:r>
          <a:endParaRPr lang="en-US" sz="3100" kern="1200" dirty="0"/>
        </a:p>
      </dsp:txBody>
      <dsp:txXfrm>
        <a:off x="35411" y="1992391"/>
        <a:ext cx="11408285" cy="654577"/>
      </dsp:txXfrm>
    </dsp:sp>
    <dsp:sp modelId="{D7162157-BFD7-46B8-BD1C-A7C72CA6337D}">
      <dsp:nvSpPr>
        <dsp:cNvPr id="0" name=""/>
        <dsp:cNvSpPr/>
      </dsp:nvSpPr>
      <dsp:spPr>
        <a:xfrm>
          <a:off x="0" y="2771660"/>
          <a:ext cx="11479107" cy="725399"/>
        </a:xfrm>
        <a:prstGeom prst="roundRect">
          <a:avLst/>
        </a:prstGeom>
        <a:solidFill>
          <a:schemeClr val="accent2">
            <a:hueOff val="-1356225"/>
            <a:satOff val="-828"/>
            <a:lumOff val="3235"/>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fr-CA" sz="3100" kern="1200" dirty="0"/>
            <a:t>Expérimenter une activité propre au milieu</a:t>
          </a:r>
          <a:endParaRPr lang="en-US" sz="3100" kern="1200" dirty="0"/>
        </a:p>
      </dsp:txBody>
      <dsp:txXfrm>
        <a:off x="35411" y="2807071"/>
        <a:ext cx="11408285" cy="654577"/>
      </dsp:txXfrm>
    </dsp:sp>
    <dsp:sp modelId="{2AD7B96A-3FB5-4F9E-A4C1-F067B66A94C8}">
      <dsp:nvSpPr>
        <dsp:cNvPr id="0" name=""/>
        <dsp:cNvSpPr/>
      </dsp:nvSpPr>
      <dsp:spPr>
        <a:xfrm>
          <a:off x="0" y="3586340"/>
          <a:ext cx="11479107" cy="725399"/>
        </a:xfrm>
        <a:prstGeom prst="roundRect">
          <a:avLst/>
        </a:prstGeom>
        <a:solidFill>
          <a:schemeClr val="accent2">
            <a:hueOff val="-2034338"/>
            <a:satOff val="-1242"/>
            <a:lumOff val="4853"/>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fr-CA" sz="3100" kern="1200" dirty="0"/>
            <a:t>Acquérir des connaissances de base sur un milieu spécifique</a:t>
          </a:r>
          <a:endParaRPr lang="en-US" sz="3100" kern="1200" dirty="0"/>
        </a:p>
      </dsp:txBody>
      <dsp:txXfrm>
        <a:off x="35411" y="3621751"/>
        <a:ext cx="11408285" cy="654577"/>
      </dsp:txXfrm>
    </dsp:sp>
    <dsp:sp modelId="{028CE814-26E3-4B58-BCF8-EDC632967924}">
      <dsp:nvSpPr>
        <dsp:cNvPr id="0" name=""/>
        <dsp:cNvSpPr/>
      </dsp:nvSpPr>
      <dsp:spPr>
        <a:xfrm>
          <a:off x="0" y="4401020"/>
          <a:ext cx="11479107" cy="725399"/>
        </a:xfrm>
        <a:prstGeom prst="roundRect">
          <a:avLst/>
        </a:prstGeom>
        <a:solidFill>
          <a:schemeClr val="accent2">
            <a:hueOff val="-2712450"/>
            <a:satOff val="-1656"/>
            <a:lumOff val="6471"/>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fr-CA" sz="3100" kern="1200" dirty="0"/>
            <a:t>Connaître plus de ressources</a:t>
          </a:r>
          <a:endParaRPr lang="en-US" sz="3100" kern="1200" dirty="0"/>
        </a:p>
      </dsp:txBody>
      <dsp:txXfrm>
        <a:off x="35411" y="4436431"/>
        <a:ext cx="11408285" cy="6545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5B88C224-4108-446B-9CB1-6A3A20C0962C}" type="datetimeFigureOut">
              <a:rPr lang="fr-CA" smtClean="0"/>
              <a:t>2018-10-02</a:t>
            </a:fld>
            <a:endParaRPr lang="fr-CA"/>
          </a:p>
        </p:txBody>
      </p:sp>
      <p:sp>
        <p:nvSpPr>
          <p:cNvPr id="4" name="Espace réservé du pied de page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98DBEEC7-2013-4A5E-A7ED-49FA9B924EC1}" type="slidenum">
              <a:rPr lang="fr-CA" smtClean="0"/>
              <a:t>‹N°›</a:t>
            </a:fld>
            <a:endParaRPr lang="fr-CA"/>
          </a:p>
        </p:txBody>
      </p:sp>
    </p:spTree>
    <p:extLst>
      <p:ext uri="{BB962C8B-B14F-4D97-AF65-F5344CB8AC3E}">
        <p14:creationId xmlns:p14="http://schemas.microsoft.com/office/powerpoint/2010/main" val="3831164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fr-CA"/>
          </a:p>
        </p:txBody>
      </p:sp>
      <p:sp>
        <p:nvSpPr>
          <p:cNvPr id="3" name="Espace réservé de la date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2B9F8A1E-340D-4DDB-BD12-2478E64CF21A}" type="datetimeFigureOut">
              <a:rPr lang="fr-CA" smtClean="0"/>
              <a:t>2018-10-02</a:t>
            </a:fld>
            <a:endParaRPr lang="fr-CA"/>
          </a:p>
        </p:txBody>
      </p:sp>
      <p:sp>
        <p:nvSpPr>
          <p:cNvPr id="4" name="Espace réservé de l'image des diapositives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fr-CA"/>
          </a:p>
        </p:txBody>
      </p:sp>
      <p:sp>
        <p:nvSpPr>
          <p:cNvPr id="5" name="Espace réservé des notes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6861395F-354D-41B9-966E-5E9D218CA17D}" type="slidenum">
              <a:rPr lang="fr-CA" smtClean="0"/>
              <a:t>‹N°›</a:t>
            </a:fld>
            <a:endParaRPr lang="fr-CA"/>
          </a:p>
        </p:txBody>
      </p:sp>
    </p:spTree>
    <p:extLst>
      <p:ext uri="{BB962C8B-B14F-4D97-AF65-F5344CB8AC3E}">
        <p14:creationId xmlns:p14="http://schemas.microsoft.com/office/powerpoint/2010/main" val="3739771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6861395F-354D-41B9-966E-5E9D218CA17D}" type="slidenum">
              <a:rPr lang="fr-CA" smtClean="0"/>
              <a:t>5</a:t>
            </a:fld>
            <a:endParaRPr lang="fr-CA"/>
          </a:p>
        </p:txBody>
      </p:sp>
    </p:spTree>
    <p:extLst>
      <p:ext uri="{BB962C8B-B14F-4D97-AF65-F5344CB8AC3E}">
        <p14:creationId xmlns:p14="http://schemas.microsoft.com/office/powerpoint/2010/main" val="1009842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6861395F-354D-41B9-966E-5E9D218CA17D}" type="slidenum">
              <a:rPr lang="fr-CA" smtClean="0"/>
              <a:t>8</a:t>
            </a:fld>
            <a:endParaRPr lang="fr-CA"/>
          </a:p>
        </p:txBody>
      </p:sp>
    </p:spTree>
    <p:extLst>
      <p:ext uri="{BB962C8B-B14F-4D97-AF65-F5344CB8AC3E}">
        <p14:creationId xmlns:p14="http://schemas.microsoft.com/office/powerpoint/2010/main" val="1357030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6861395F-354D-41B9-966E-5E9D218CA17D}" type="slidenum">
              <a:rPr lang="fr-CA" smtClean="0"/>
              <a:t>12</a:t>
            </a:fld>
            <a:endParaRPr lang="fr-CA"/>
          </a:p>
        </p:txBody>
      </p:sp>
    </p:spTree>
    <p:extLst>
      <p:ext uri="{BB962C8B-B14F-4D97-AF65-F5344CB8AC3E}">
        <p14:creationId xmlns:p14="http://schemas.microsoft.com/office/powerpoint/2010/main" val="3626679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6861395F-354D-41B9-966E-5E9D218CA17D}" type="slidenum">
              <a:rPr lang="fr-CA" smtClean="0"/>
              <a:t>13</a:t>
            </a:fld>
            <a:endParaRPr lang="fr-CA"/>
          </a:p>
        </p:txBody>
      </p:sp>
    </p:spTree>
    <p:extLst>
      <p:ext uri="{BB962C8B-B14F-4D97-AF65-F5344CB8AC3E}">
        <p14:creationId xmlns:p14="http://schemas.microsoft.com/office/powerpoint/2010/main" val="572298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6861395F-354D-41B9-966E-5E9D218CA17D}" type="slidenum">
              <a:rPr lang="fr-CA" smtClean="0"/>
              <a:t>14</a:t>
            </a:fld>
            <a:endParaRPr lang="fr-CA"/>
          </a:p>
        </p:txBody>
      </p:sp>
    </p:spTree>
    <p:extLst>
      <p:ext uri="{BB962C8B-B14F-4D97-AF65-F5344CB8AC3E}">
        <p14:creationId xmlns:p14="http://schemas.microsoft.com/office/powerpoint/2010/main" val="2392565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3254880043"/>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87DE6118-2437-4B30-8E3C-4D2BE6020583}" type="datetimeFigureOut">
              <a:rPr lang="en-US" smtClean="0"/>
              <a:pPr/>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2112701391"/>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87DE6118-2437-4B30-8E3C-4D2BE6020583}" type="datetimeFigureOut">
              <a:rPr lang="en-US" smtClean="0"/>
              <a:pPr/>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12341546"/>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87DE6118-2437-4B30-8E3C-4D2BE6020583}" type="datetimeFigureOut">
              <a:rPr lang="en-US" smtClean="0"/>
              <a:pPr/>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1077401184"/>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87DE6118-2437-4B30-8E3C-4D2BE6020583}" type="datetimeFigureOut">
              <a:rPr lang="en-US" smtClean="0"/>
              <a:pPr/>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97270337"/>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87DE6118-2437-4B30-8E3C-4D2BE6020583}" type="datetimeFigureOut">
              <a:rPr lang="en-US" smtClean="0"/>
              <a:pPr/>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1709715620"/>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2348341678"/>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2736782716"/>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814818841"/>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87DE6118-2437-4B30-8E3C-4D2BE6020583}" type="datetimeFigureOut">
              <a:rPr lang="en-US" smtClean="0"/>
              <a:pPr/>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2177035607"/>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10/2/2018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1710280839"/>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10/2/2018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4231491447"/>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10/2/2018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1283297575"/>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10/2/2018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4203264158"/>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87DE6118-2437-4B30-8E3C-4D2BE6020583}" type="datetimeFigureOut">
              <a:rPr lang="en-US" smtClean="0"/>
              <a:pPr/>
              <a:t>10/2/2018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1585243573"/>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‹N°›</a:t>
            </a:fld>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pPr/>
              <a:t>10/2/2018</a:t>
            </a:fld>
            <a:endParaRPr lang="en-US" dirty="0"/>
          </a:p>
        </p:txBody>
      </p:sp>
    </p:spTree>
    <p:extLst>
      <p:ext uri="{BB962C8B-B14F-4D97-AF65-F5344CB8AC3E}">
        <p14:creationId xmlns:p14="http://schemas.microsoft.com/office/powerpoint/2010/main" val="2560295501"/>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7DE6118-2437-4B30-8E3C-4D2BE6020583}" type="datetimeFigureOut">
              <a:rPr lang="en-US" smtClean="0"/>
              <a:pPr/>
              <a:t>10/2/2018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3418700092"/>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Lst>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info-reference.qc.ca/www/Home.php?locale=fr-C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ordrecrim.ca/wp-content/uploads/2015/07/Code-de-deontologie.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E10F308-9E90-4919-8CDD-B05E8D3A3FC4}"/>
              </a:ext>
            </a:extLst>
          </p:cNvPr>
          <p:cNvSpPr>
            <a:spLocks noGrp="1"/>
          </p:cNvSpPr>
          <p:nvPr>
            <p:ph type="ctrTitle"/>
          </p:nvPr>
        </p:nvSpPr>
        <p:spPr>
          <a:xfrm>
            <a:off x="1718799" y="1112417"/>
            <a:ext cx="7669041" cy="2849671"/>
          </a:xfrm>
        </p:spPr>
        <p:txBody>
          <a:bodyPr>
            <a:normAutofit fontScale="90000"/>
          </a:bodyPr>
          <a:lstStyle/>
          <a:p>
            <a:pPr algn="l"/>
            <a:r>
              <a:rPr lang="fr-CA" sz="4000" b="1" dirty="0">
                <a:solidFill>
                  <a:srgbClr val="FFFFFF"/>
                </a:solidFill>
              </a:rPr>
              <a:t>PROJET</a:t>
            </a:r>
            <a:r>
              <a:rPr lang="fr-CA" sz="11500" b="1" dirty="0">
                <a:solidFill>
                  <a:srgbClr val="FFFFFF"/>
                </a:solidFill>
              </a:rPr>
              <a:t/>
            </a:r>
            <a:br>
              <a:rPr lang="fr-CA" sz="11500" b="1" dirty="0">
                <a:solidFill>
                  <a:srgbClr val="FFFFFF"/>
                </a:solidFill>
              </a:rPr>
            </a:br>
            <a:r>
              <a:rPr lang="fr-CA" sz="11500" b="1" dirty="0">
                <a:solidFill>
                  <a:srgbClr val="FFFFFF"/>
                </a:solidFill>
              </a:rPr>
              <a:t>BÉNÉVOLAT</a:t>
            </a:r>
          </a:p>
        </p:txBody>
      </p:sp>
      <p:sp>
        <p:nvSpPr>
          <p:cNvPr id="3" name="Sous-titre 2">
            <a:extLst>
              <a:ext uri="{FF2B5EF4-FFF2-40B4-BE49-F238E27FC236}">
                <a16:creationId xmlns:a16="http://schemas.microsoft.com/office/drawing/2014/main" xmlns="" id="{3910792B-78A7-4650-844B-B8268CB446EE}"/>
              </a:ext>
            </a:extLst>
          </p:cNvPr>
          <p:cNvSpPr>
            <a:spLocks noGrp="1"/>
          </p:cNvSpPr>
          <p:nvPr>
            <p:ph type="subTitle" idx="1"/>
          </p:nvPr>
        </p:nvSpPr>
        <p:spPr>
          <a:xfrm>
            <a:off x="4548104" y="3962088"/>
            <a:ext cx="6112077" cy="1186108"/>
          </a:xfrm>
        </p:spPr>
        <p:txBody>
          <a:bodyPr>
            <a:normAutofit/>
          </a:bodyPr>
          <a:lstStyle/>
          <a:p>
            <a:pPr algn="l"/>
            <a:r>
              <a:rPr lang="fr-CA" b="1" dirty="0">
                <a:solidFill>
                  <a:srgbClr val="FFFFFF">
                    <a:alpha val="70000"/>
                  </a:srgbClr>
                </a:solidFill>
              </a:rPr>
              <a:t> </a:t>
            </a:r>
          </a:p>
        </p:txBody>
      </p:sp>
      <p:sp>
        <p:nvSpPr>
          <p:cNvPr id="4" name="ZoneTexte 3">
            <a:extLst>
              <a:ext uri="{FF2B5EF4-FFF2-40B4-BE49-F238E27FC236}">
                <a16:creationId xmlns:a16="http://schemas.microsoft.com/office/drawing/2014/main" xmlns="" id="{BFC4830D-7675-4499-9098-CC3EE0475711}"/>
              </a:ext>
            </a:extLst>
          </p:cNvPr>
          <p:cNvSpPr txBox="1"/>
          <p:nvPr/>
        </p:nvSpPr>
        <p:spPr>
          <a:xfrm>
            <a:off x="162560" y="6286116"/>
            <a:ext cx="5622052" cy="369332"/>
          </a:xfrm>
          <a:prstGeom prst="rect">
            <a:avLst/>
          </a:prstGeom>
          <a:noFill/>
        </p:spPr>
        <p:txBody>
          <a:bodyPr wrap="none" rtlCol="0">
            <a:spAutoFit/>
          </a:bodyPr>
          <a:lstStyle/>
          <a:p>
            <a:r>
              <a:rPr lang="fr-CA" b="1" dirty="0"/>
              <a:t>École de Criminologie de l’Université de Montréal </a:t>
            </a:r>
          </a:p>
        </p:txBody>
      </p:sp>
    </p:spTree>
    <p:extLst>
      <p:ext uri="{BB962C8B-B14F-4D97-AF65-F5344CB8AC3E}">
        <p14:creationId xmlns:p14="http://schemas.microsoft.com/office/powerpoint/2010/main" val="195603144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45B71F80-1F92-4074-84D9-16A062B215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FE622B28-B025-4B5E-97A0-8A333075564B}"/>
              </a:ext>
            </a:extLst>
          </p:cNvPr>
          <p:cNvSpPr>
            <a:spLocks noGrp="1"/>
          </p:cNvSpPr>
          <p:nvPr>
            <p:ph type="title"/>
          </p:nvPr>
        </p:nvSpPr>
        <p:spPr>
          <a:xfrm>
            <a:off x="270933" y="218509"/>
            <a:ext cx="11321867" cy="549729"/>
          </a:xfrm>
        </p:spPr>
        <p:txBody>
          <a:bodyPr>
            <a:noAutofit/>
          </a:bodyPr>
          <a:lstStyle/>
          <a:p>
            <a:pPr algn="ctr">
              <a:lnSpc>
                <a:spcPct val="90000"/>
              </a:lnSpc>
            </a:pPr>
            <a:r>
              <a:rPr lang="fr-CA" sz="4400" b="1" dirty="0">
                <a:solidFill>
                  <a:schemeClr val="accent2">
                    <a:lumMod val="50000"/>
                  </a:schemeClr>
                </a:solidFill>
              </a:rPr>
              <a:t>COMMENT TROUVER L’ENDROIT DE BÉNÉVOLAT?</a:t>
            </a:r>
          </a:p>
        </p:txBody>
      </p:sp>
      <p:sp>
        <p:nvSpPr>
          <p:cNvPr id="12" name="Isosceles Triangle 11">
            <a:extLst>
              <a:ext uri="{FF2B5EF4-FFF2-40B4-BE49-F238E27FC236}">
                <a16:creationId xmlns:a16="http://schemas.microsoft.com/office/drawing/2014/main" xmlns="" id="{7209C9DA-6E0D-46D9-8275-C52222D8CC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xmlns="" id="{3EB57A4D-E0D0-46DA-B339-F24CA46FA7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 name="ZoneTexte 5">
            <a:extLst>
              <a:ext uri="{FF2B5EF4-FFF2-40B4-BE49-F238E27FC236}">
                <a16:creationId xmlns:a16="http://schemas.microsoft.com/office/drawing/2014/main" xmlns="" id="{D445ED5F-1981-44FA-8D26-A7EC0FF48BAD}"/>
              </a:ext>
            </a:extLst>
          </p:cNvPr>
          <p:cNvSpPr txBox="1"/>
          <p:nvPr/>
        </p:nvSpPr>
        <p:spPr>
          <a:xfrm>
            <a:off x="609600" y="1191846"/>
            <a:ext cx="11133667" cy="5816977"/>
          </a:xfrm>
          <a:prstGeom prst="rect">
            <a:avLst/>
          </a:prstGeom>
          <a:noFill/>
        </p:spPr>
        <p:txBody>
          <a:bodyPr wrap="square" rtlCol="0">
            <a:spAutoFit/>
          </a:bodyPr>
          <a:lstStyle/>
          <a:p>
            <a:pPr marL="342900" indent="-342900" algn="just">
              <a:buFont typeface="Arial" panose="020B0604020202020204" pitchFamily="34" charset="0"/>
              <a:buChar char="•"/>
            </a:pPr>
            <a:endParaRPr lang="fr-CA" sz="2400" dirty="0"/>
          </a:p>
          <a:p>
            <a:pPr marL="342900" indent="-342900" algn="just">
              <a:buFont typeface="Arial" panose="020B0604020202020204" pitchFamily="34" charset="0"/>
              <a:buChar char="•"/>
            </a:pPr>
            <a:endParaRPr lang="fr-CA" sz="2400" dirty="0"/>
          </a:p>
          <a:p>
            <a:pPr marL="342900" indent="-342900" algn="just">
              <a:buFont typeface="Arial" panose="020B0604020202020204" pitchFamily="34" charset="0"/>
              <a:buChar char="•"/>
            </a:pPr>
            <a:r>
              <a:rPr lang="fr-CA" sz="3200" dirty="0"/>
              <a:t>Consulter le bottin crée à votre intention regroupant des organismes communautaires disposés à recevoir des bénévoles </a:t>
            </a:r>
          </a:p>
          <a:p>
            <a:pPr marL="342900" indent="-342900" algn="just">
              <a:buFont typeface="Arial" panose="020B0604020202020204" pitchFamily="34" charset="0"/>
              <a:buChar char="•"/>
            </a:pPr>
            <a:endParaRPr lang="fr-CA" sz="3200" dirty="0"/>
          </a:p>
          <a:p>
            <a:pPr marL="342900" indent="-342900" algn="just">
              <a:buFont typeface="Arial" panose="020B0604020202020204" pitchFamily="34" charset="0"/>
              <a:buChar char="•"/>
            </a:pPr>
            <a:r>
              <a:rPr lang="fr-CA" sz="3200" dirty="0"/>
              <a:t>Consulter le répertoire des ressources du grand Montréal :</a:t>
            </a:r>
            <a:r>
              <a:rPr lang="fr-CA" sz="3200" u="sng" dirty="0">
                <a:hlinkClick r:id="rId2"/>
              </a:rPr>
              <a:t>http://www.inforeference.qc.ca/www/Home.php?locale=fr-CA</a:t>
            </a:r>
            <a:endParaRPr lang="fr-CA" sz="3200" u="sng" dirty="0"/>
          </a:p>
          <a:p>
            <a:pPr marL="342900" indent="-342900" algn="just">
              <a:buFont typeface="Arial" panose="020B0604020202020204" pitchFamily="34" charset="0"/>
              <a:buChar char="•"/>
            </a:pPr>
            <a:endParaRPr lang="fr-CA" sz="3200" u="sng" dirty="0"/>
          </a:p>
          <a:p>
            <a:pPr marL="342900" indent="-342900" algn="just">
              <a:buFont typeface="Arial" panose="020B0604020202020204" pitchFamily="34" charset="0"/>
              <a:buChar char="•"/>
            </a:pPr>
            <a:r>
              <a:rPr lang="fr-CA" sz="3200" dirty="0"/>
              <a:t>Contacter le centre de bénévolat de votre région </a:t>
            </a:r>
          </a:p>
          <a:p>
            <a:endParaRPr lang="fr-CA" dirty="0"/>
          </a:p>
          <a:p>
            <a:endParaRPr lang="fr-CA" dirty="0"/>
          </a:p>
        </p:txBody>
      </p:sp>
    </p:spTree>
    <p:extLst>
      <p:ext uri="{BB962C8B-B14F-4D97-AF65-F5344CB8AC3E}">
        <p14:creationId xmlns:p14="http://schemas.microsoft.com/office/powerpoint/2010/main" val="801146844"/>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A65AC7D1-EAA9-48F5-B509-60A7F50BF7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ectangle 11">
            <a:extLst>
              <a:ext uri="{FF2B5EF4-FFF2-40B4-BE49-F238E27FC236}">
                <a16:creationId xmlns:a16="http://schemas.microsoft.com/office/drawing/2014/main" xmlns="" id="{D6320AF9-619A-4175-865B-5663E1AEF4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xmlns="" id="{063B6EC6-D752-4EE7-908B-F8F19E8C7FE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xmlns="" id="{EFECD4E8-AD3E-4228-82A2-9461958EA94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xmlns="" id="{7E018740-5C2B-4A41-AC1A-7E68D1EC19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5">
            <a:extLst>
              <a:ext uri="{FF2B5EF4-FFF2-40B4-BE49-F238E27FC236}">
                <a16:creationId xmlns:a16="http://schemas.microsoft.com/office/drawing/2014/main" xmlns="" id="{166F75A4-C475-4941-8EE2-B80A06A2C1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xmlns="" id="{A032553A-72E8-4B0D-8405-FF9771C9AF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a:extLst>
              <a:ext uri="{FF2B5EF4-FFF2-40B4-BE49-F238E27FC236}">
                <a16:creationId xmlns:a16="http://schemas.microsoft.com/office/drawing/2014/main" xmlns="" id="{765800AC-C3B9-498E-87BC-29FAE4C76B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xmlns="" id="{1F9D6ACB-2FF4-49F9-978A-E0D5327FC6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Shape 27">
            <a:extLst>
              <a:ext uri="{FF2B5EF4-FFF2-40B4-BE49-F238E27FC236}">
                <a16:creationId xmlns:a16="http://schemas.microsoft.com/office/drawing/2014/main" xmlns="" id="{A5EC319D-0FEA-4B95-A3EA-01E35672C9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xmlns="" id="{CFAE2333-6CF9-418F-8B31-A5222A680443}"/>
              </a:ext>
            </a:extLst>
          </p:cNvPr>
          <p:cNvSpPr>
            <a:spLocks noGrp="1"/>
          </p:cNvSpPr>
          <p:nvPr>
            <p:ph type="title"/>
          </p:nvPr>
        </p:nvSpPr>
        <p:spPr>
          <a:xfrm>
            <a:off x="7147754" y="2205069"/>
            <a:ext cx="4824732" cy="2227730"/>
          </a:xfrm>
        </p:spPr>
        <p:txBody>
          <a:bodyPr anchor="ctr">
            <a:noAutofit/>
          </a:bodyPr>
          <a:lstStyle/>
          <a:p>
            <a:pPr algn="ctr"/>
            <a:r>
              <a:rPr lang="fr-CA" sz="5400" b="1" dirty="0">
                <a:solidFill>
                  <a:srgbClr val="FFFFFF"/>
                </a:solidFill>
              </a:rPr>
              <a:t>COMMENT ENTRER EN CONTACT AVEC UN ORGANISMES?</a:t>
            </a:r>
          </a:p>
        </p:txBody>
      </p:sp>
      <p:sp>
        <p:nvSpPr>
          <p:cNvPr id="4" name="ZoneTexte 3">
            <a:extLst>
              <a:ext uri="{FF2B5EF4-FFF2-40B4-BE49-F238E27FC236}">
                <a16:creationId xmlns:a16="http://schemas.microsoft.com/office/drawing/2014/main" xmlns="" id="{470466E7-F8B7-4EA2-BBA2-660F5F8DFF63}"/>
              </a:ext>
            </a:extLst>
          </p:cNvPr>
          <p:cNvSpPr txBox="1"/>
          <p:nvPr/>
        </p:nvSpPr>
        <p:spPr>
          <a:xfrm>
            <a:off x="162975" y="182182"/>
            <a:ext cx="5553228" cy="6524863"/>
          </a:xfrm>
          <a:prstGeom prst="rect">
            <a:avLst/>
          </a:prstGeom>
          <a:noFill/>
        </p:spPr>
        <p:txBody>
          <a:bodyPr wrap="square" rtlCol="0">
            <a:spAutoFit/>
          </a:bodyPr>
          <a:lstStyle/>
          <a:p>
            <a:pPr marL="285750" indent="-285750" algn="just">
              <a:buFont typeface="Wingdings" panose="05000000000000000000" pitchFamily="2" charset="2"/>
              <a:buChar char="q"/>
            </a:pPr>
            <a:r>
              <a:rPr lang="fr-CA" sz="2800" dirty="0">
                <a:solidFill>
                  <a:schemeClr val="accent2">
                    <a:lumMod val="50000"/>
                  </a:schemeClr>
                </a:solidFill>
              </a:rPr>
              <a:t>Par courriel </a:t>
            </a:r>
          </a:p>
          <a:p>
            <a:pPr marL="285750" indent="-285750" algn="just">
              <a:buFont typeface="Wingdings" panose="05000000000000000000" pitchFamily="2" charset="2"/>
              <a:buChar char="q"/>
            </a:pPr>
            <a:r>
              <a:rPr lang="fr-CA" sz="2800" dirty="0" smtClean="0">
                <a:solidFill>
                  <a:schemeClr val="accent2">
                    <a:lumMod val="50000"/>
                  </a:schemeClr>
                </a:solidFill>
              </a:rPr>
              <a:t>Par </a:t>
            </a:r>
            <a:r>
              <a:rPr lang="fr-CA" sz="2800" dirty="0">
                <a:solidFill>
                  <a:schemeClr val="accent2">
                    <a:lumMod val="50000"/>
                  </a:schemeClr>
                </a:solidFill>
              </a:rPr>
              <a:t>téléphone </a:t>
            </a:r>
          </a:p>
          <a:p>
            <a:pPr marL="285750" indent="-285750" algn="just">
              <a:buFont typeface="Wingdings" panose="05000000000000000000" pitchFamily="2" charset="2"/>
              <a:buChar char="q"/>
            </a:pPr>
            <a:r>
              <a:rPr lang="fr-CA" sz="2800" dirty="0">
                <a:solidFill>
                  <a:schemeClr val="accent2">
                    <a:lumMod val="50000"/>
                  </a:schemeClr>
                </a:solidFill>
              </a:rPr>
              <a:t>En vous présentant sur place</a:t>
            </a:r>
          </a:p>
          <a:p>
            <a:pPr marL="285750" indent="-285750" algn="just">
              <a:buFont typeface="Wingdings" panose="05000000000000000000" pitchFamily="2" charset="2"/>
              <a:buChar char="q"/>
            </a:pPr>
            <a:endParaRPr lang="fr-CA" sz="2800" dirty="0">
              <a:solidFill>
                <a:schemeClr val="accent2">
                  <a:lumMod val="50000"/>
                </a:schemeClr>
              </a:solidFill>
            </a:endParaRPr>
          </a:p>
          <a:p>
            <a:pPr algn="just"/>
            <a:r>
              <a:rPr lang="fr-CA" sz="2800" b="1" dirty="0">
                <a:solidFill>
                  <a:schemeClr val="accent2">
                    <a:lumMod val="50000"/>
                  </a:schemeClr>
                </a:solidFill>
              </a:rPr>
              <a:t>*Spécifier le nombre d’heures que vous prévoyez offrir par semaine/par mois et les horaires. Expliquer que ceci est recommandé par votre programme universitaire. </a:t>
            </a:r>
          </a:p>
          <a:p>
            <a:pPr algn="just"/>
            <a:endParaRPr lang="fr-CA" sz="2400" dirty="0">
              <a:solidFill>
                <a:schemeClr val="accent2">
                  <a:lumMod val="50000"/>
                </a:schemeClr>
              </a:solidFill>
            </a:endParaRPr>
          </a:p>
          <a:p>
            <a:pPr algn="just"/>
            <a:r>
              <a:rPr lang="fr-CA" sz="2400" dirty="0">
                <a:solidFill>
                  <a:schemeClr val="accent2">
                    <a:lumMod val="50000"/>
                  </a:schemeClr>
                </a:solidFill>
              </a:rPr>
              <a:t>Pensez à regarder le site internet d’abord pour connaître davantage la ressource dans laquelle vous souhaitez vous impliquer. </a:t>
            </a:r>
          </a:p>
          <a:p>
            <a:endParaRPr lang="fr-CA" dirty="0"/>
          </a:p>
        </p:txBody>
      </p:sp>
    </p:spTree>
    <p:extLst>
      <p:ext uri="{BB962C8B-B14F-4D97-AF65-F5344CB8AC3E}">
        <p14:creationId xmlns:p14="http://schemas.microsoft.com/office/powerpoint/2010/main" val="1806439652"/>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92DF45F-F168-4CF4-8AA6-9C55A927EE1A}"/>
              </a:ext>
            </a:extLst>
          </p:cNvPr>
          <p:cNvSpPr>
            <a:spLocks noGrp="1"/>
          </p:cNvSpPr>
          <p:nvPr>
            <p:ph type="title"/>
          </p:nvPr>
        </p:nvSpPr>
        <p:spPr>
          <a:xfrm rot="20945356">
            <a:off x="191887" y="209102"/>
            <a:ext cx="3725318" cy="2383328"/>
          </a:xfrm>
          <a:solidFill>
            <a:schemeClr val="bg1"/>
          </a:solidFill>
        </p:spPr>
        <p:txBody>
          <a:bodyPr>
            <a:noAutofit/>
          </a:bodyPr>
          <a:lstStyle/>
          <a:p>
            <a:pPr algn="ctr"/>
            <a:r>
              <a:rPr lang="fr-CA" sz="4000" b="1" dirty="0">
                <a:solidFill>
                  <a:schemeClr val="accent1">
                    <a:lumMod val="50000"/>
                  </a:schemeClr>
                </a:solidFill>
              </a:rPr>
              <a:t>Exemples de tâches d’un bénévole </a:t>
            </a:r>
            <a:r>
              <a:rPr lang="fr-CA" sz="4000" dirty="0">
                <a:solidFill>
                  <a:schemeClr val="accent1">
                    <a:lumMod val="50000"/>
                  </a:schemeClr>
                </a:solidFill>
              </a:rPr>
              <a:t/>
            </a:r>
            <a:br>
              <a:rPr lang="fr-CA" sz="4000" dirty="0">
                <a:solidFill>
                  <a:schemeClr val="accent1">
                    <a:lumMod val="50000"/>
                  </a:schemeClr>
                </a:solidFill>
              </a:rPr>
            </a:br>
            <a:endParaRPr lang="fr-CA" sz="4000" dirty="0">
              <a:solidFill>
                <a:schemeClr val="accent1">
                  <a:lumMod val="50000"/>
                </a:schemeClr>
              </a:solidFill>
            </a:endParaRPr>
          </a:p>
        </p:txBody>
      </p:sp>
      <p:graphicFrame>
        <p:nvGraphicFramePr>
          <p:cNvPr id="12" name="Diagramme 11">
            <a:extLst>
              <a:ext uri="{FF2B5EF4-FFF2-40B4-BE49-F238E27FC236}">
                <a16:creationId xmlns:a16="http://schemas.microsoft.com/office/drawing/2014/main" xmlns="" id="{2B426A3A-AEA6-419C-9D0A-49DB636AA8EB}"/>
              </a:ext>
            </a:extLst>
          </p:cNvPr>
          <p:cNvGraphicFramePr/>
          <p:nvPr>
            <p:extLst>
              <p:ext uri="{D42A27DB-BD31-4B8C-83A1-F6EECF244321}">
                <p14:modId xmlns:p14="http://schemas.microsoft.com/office/powerpoint/2010/main" val="2278031579"/>
              </p:ext>
            </p:extLst>
          </p:nvPr>
        </p:nvGraphicFramePr>
        <p:xfrm>
          <a:off x="121962" y="325120"/>
          <a:ext cx="12740597" cy="6532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68124375"/>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A1E7A12-D5B2-4094-9257-46C1D6636C9E}"/>
              </a:ext>
            </a:extLst>
          </p:cNvPr>
          <p:cNvSpPr>
            <a:spLocks noGrp="1"/>
          </p:cNvSpPr>
          <p:nvPr>
            <p:ph type="title"/>
          </p:nvPr>
        </p:nvSpPr>
        <p:spPr>
          <a:xfrm>
            <a:off x="129117" y="60959"/>
            <a:ext cx="11933766" cy="1016001"/>
          </a:xfrm>
        </p:spPr>
        <p:txBody>
          <a:bodyPr>
            <a:noAutofit/>
          </a:bodyPr>
          <a:lstStyle/>
          <a:p>
            <a:pPr algn="ctr"/>
            <a:r>
              <a:rPr lang="fr-CA" sz="6000" b="1" dirty="0">
                <a:solidFill>
                  <a:schemeClr val="bg1"/>
                </a:solidFill>
              </a:rPr>
              <a:t>TRAVAIL ÉCRIT DE </a:t>
            </a:r>
            <a:br>
              <a:rPr lang="fr-CA" sz="6000" b="1" dirty="0">
                <a:solidFill>
                  <a:schemeClr val="bg1"/>
                </a:solidFill>
              </a:rPr>
            </a:br>
            <a:r>
              <a:rPr lang="fr-CA" sz="6000" b="1" dirty="0">
                <a:solidFill>
                  <a:schemeClr val="bg1"/>
                </a:solidFill>
              </a:rPr>
              <a:t>RÉFLEXION CRITIQUE</a:t>
            </a:r>
          </a:p>
        </p:txBody>
      </p:sp>
      <p:sp>
        <p:nvSpPr>
          <p:cNvPr id="3" name="Espace réservé du contenu 2">
            <a:extLst>
              <a:ext uri="{FF2B5EF4-FFF2-40B4-BE49-F238E27FC236}">
                <a16:creationId xmlns:a16="http://schemas.microsoft.com/office/drawing/2014/main" xmlns="" id="{C4ED4662-A19F-47E5-9A2A-615680446CDC}"/>
              </a:ext>
            </a:extLst>
          </p:cNvPr>
          <p:cNvSpPr>
            <a:spLocks noGrp="1"/>
          </p:cNvSpPr>
          <p:nvPr>
            <p:ph idx="1"/>
          </p:nvPr>
        </p:nvSpPr>
        <p:spPr>
          <a:xfrm>
            <a:off x="443442" y="2174241"/>
            <a:ext cx="11305116" cy="5628640"/>
          </a:xfrm>
        </p:spPr>
        <p:txBody>
          <a:bodyPr>
            <a:normAutofit/>
          </a:bodyPr>
          <a:lstStyle/>
          <a:p>
            <a:pPr marL="0" indent="0" algn="just">
              <a:buNone/>
            </a:pPr>
            <a:r>
              <a:rPr lang="fr-CA" sz="3200" dirty="0">
                <a:solidFill>
                  <a:schemeClr val="bg1"/>
                </a:solidFill>
              </a:rPr>
              <a:t>Nous vous recommandons d’écrire un court texte (</a:t>
            </a:r>
            <a:r>
              <a:rPr lang="fr-CA" sz="3200" b="1" dirty="0">
                <a:solidFill>
                  <a:schemeClr val="bg1"/>
                </a:solidFill>
              </a:rPr>
              <a:t>environ 1 à 2 pages</a:t>
            </a:r>
            <a:r>
              <a:rPr lang="fr-CA" sz="3200" dirty="0">
                <a:solidFill>
                  <a:schemeClr val="bg1"/>
                </a:solidFill>
              </a:rPr>
              <a:t>) sur les retombées de votre expérience de bénévolat et ce que vous y avez appris. Ce texte devrait comprendre: </a:t>
            </a:r>
            <a:endParaRPr lang="fr-CA" sz="2800" dirty="0">
              <a:solidFill>
                <a:schemeClr val="bg1"/>
              </a:solidFill>
            </a:endParaRPr>
          </a:p>
          <a:p>
            <a:pPr algn="just"/>
            <a:r>
              <a:rPr lang="fr-CA" sz="2400" dirty="0">
                <a:solidFill>
                  <a:schemeClr val="bg1"/>
                </a:solidFill>
              </a:rPr>
              <a:t>Les </a:t>
            </a:r>
            <a:r>
              <a:rPr lang="fr-CA" sz="2400" b="1" u="sng" dirty="0">
                <a:solidFill>
                  <a:schemeClr val="bg1"/>
                </a:solidFill>
              </a:rPr>
              <a:t>forces et défis</a:t>
            </a:r>
            <a:r>
              <a:rPr lang="fr-CA" sz="2400" dirty="0">
                <a:solidFill>
                  <a:schemeClr val="bg1"/>
                </a:solidFill>
              </a:rPr>
              <a:t> de l’étudiant durant le bénévolat </a:t>
            </a:r>
          </a:p>
          <a:p>
            <a:pPr algn="just"/>
            <a:r>
              <a:rPr lang="fr-CA" sz="2400" dirty="0">
                <a:solidFill>
                  <a:schemeClr val="bg1"/>
                </a:solidFill>
              </a:rPr>
              <a:t>La réflexion sur le </a:t>
            </a:r>
            <a:r>
              <a:rPr lang="fr-CA" sz="2400" b="1" u="sng" dirty="0">
                <a:solidFill>
                  <a:schemeClr val="bg1"/>
                </a:solidFill>
              </a:rPr>
              <a:t>rôle du criminologue</a:t>
            </a:r>
            <a:r>
              <a:rPr lang="fr-CA" sz="2400" dirty="0">
                <a:solidFill>
                  <a:schemeClr val="bg1"/>
                </a:solidFill>
              </a:rPr>
              <a:t> dans ce milieu </a:t>
            </a:r>
          </a:p>
          <a:p>
            <a:pPr algn="just"/>
            <a:r>
              <a:rPr lang="fr-CA" sz="2400" dirty="0">
                <a:solidFill>
                  <a:schemeClr val="bg1"/>
                </a:solidFill>
              </a:rPr>
              <a:t>Le </a:t>
            </a:r>
            <a:r>
              <a:rPr lang="fr-CA" sz="2400" b="1" u="sng" dirty="0">
                <a:solidFill>
                  <a:schemeClr val="bg1"/>
                </a:solidFill>
              </a:rPr>
              <a:t>lien</a:t>
            </a:r>
            <a:r>
              <a:rPr lang="fr-CA" sz="2400" dirty="0">
                <a:solidFill>
                  <a:schemeClr val="bg1"/>
                </a:solidFill>
              </a:rPr>
              <a:t> avec le </a:t>
            </a:r>
            <a:r>
              <a:rPr lang="fr-CA" sz="2400" b="1" u="sng" dirty="0">
                <a:solidFill>
                  <a:schemeClr val="bg1"/>
                </a:solidFill>
              </a:rPr>
              <a:t>champ d’exercice et les tâches</a:t>
            </a:r>
          </a:p>
          <a:p>
            <a:pPr algn="just"/>
            <a:r>
              <a:rPr lang="fr-CA" sz="2400" dirty="0">
                <a:solidFill>
                  <a:schemeClr val="bg1"/>
                </a:solidFill>
              </a:rPr>
              <a:t>L’</a:t>
            </a:r>
            <a:r>
              <a:rPr lang="fr-CA" sz="2400" b="1" u="sng" dirty="0">
                <a:solidFill>
                  <a:schemeClr val="bg1"/>
                </a:solidFill>
              </a:rPr>
              <a:t>apport de l’expérience</a:t>
            </a:r>
            <a:r>
              <a:rPr lang="fr-CA" sz="2400" dirty="0">
                <a:solidFill>
                  <a:schemeClr val="bg1"/>
                </a:solidFill>
              </a:rPr>
              <a:t> aux bénéficiaires ou à l’organisme </a:t>
            </a:r>
          </a:p>
          <a:p>
            <a:endParaRPr lang="fr-CA" sz="2000" dirty="0">
              <a:solidFill>
                <a:schemeClr val="bg1"/>
              </a:solidFill>
            </a:endParaRPr>
          </a:p>
        </p:txBody>
      </p:sp>
    </p:spTree>
    <p:extLst>
      <p:ext uri="{BB962C8B-B14F-4D97-AF65-F5344CB8AC3E}">
        <p14:creationId xmlns:p14="http://schemas.microsoft.com/office/powerpoint/2010/main" val="2055948150"/>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xmlns="" id="{9F4444CE-BC8D-4D61-B303-4C05614E62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62423CA5-E2E1-4789-B759-9906C1C940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xmlns="" id="{73772B81-181F-48B7-8826-4D9686D15D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re 1">
            <a:extLst>
              <a:ext uri="{FF2B5EF4-FFF2-40B4-BE49-F238E27FC236}">
                <a16:creationId xmlns:a16="http://schemas.microsoft.com/office/drawing/2014/main" xmlns="" id="{B432FD73-BC0E-4407-96AD-EEDC66B875D9}"/>
              </a:ext>
            </a:extLst>
          </p:cNvPr>
          <p:cNvSpPr>
            <a:spLocks noGrp="1"/>
          </p:cNvSpPr>
          <p:nvPr>
            <p:ph type="title"/>
          </p:nvPr>
        </p:nvSpPr>
        <p:spPr>
          <a:xfrm>
            <a:off x="419636" y="3244116"/>
            <a:ext cx="4203045" cy="1375608"/>
          </a:xfrm>
        </p:spPr>
        <p:txBody>
          <a:bodyPr anchor="ctr">
            <a:noAutofit/>
          </a:bodyPr>
          <a:lstStyle/>
          <a:p>
            <a:pPr algn="ctr"/>
            <a:r>
              <a:rPr lang="fr-CA" sz="6600" b="1" dirty="0">
                <a:solidFill>
                  <a:schemeClr val="bg1"/>
                </a:solidFill>
              </a:rPr>
              <a:t>ENQUÊTE DE</a:t>
            </a:r>
            <a:br>
              <a:rPr lang="fr-CA" sz="6600" b="1" dirty="0">
                <a:solidFill>
                  <a:schemeClr val="bg1"/>
                </a:solidFill>
              </a:rPr>
            </a:br>
            <a:r>
              <a:rPr lang="fr-CA" sz="6600" b="1" dirty="0">
                <a:solidFill>
                  <a:schemeClr val="bg1"/>
                </a:solidFill>
              </a:rPr>
              <a:t>SÉCURITÉ</a:t>
            </a:r>
            <a:br>
              <a:rPr lang="fr-CA" sz="6600" b="1" dirty="0">
                <a:solidFill>
                  <a:schemeClr val="bg1"/>
                </a:solidFill>
              </a:rPr>
            </a:br>
            <a:endParaRPr lang="fr-CA" sz="6600" b="1" dirty="0">
              <a:solidFill>
                <a:schemeClr val="bg1"/>
              </a:solidFill>
            </a:endParaRPr>
          </a:p>
        </p:txBody>
      </p:sp>
      <p:sp>
        <p:nvSpPr>
          <p:cNvPr id="5" name="Espace réservé du contenu 4">
            <a:extLst>
              <a:ext uri="{FF2B5EF4-FFF2-40B4-BE49-F238E27FC236}">
                <a16:creationId xmlns:a16="http://schemas.microsoft.com/office/drawing/2014/main" xmlns="" id="{D4918DCB-EDA0-46EA-9476-A1DC417F1CF0}"/>
              </a:ext>
            </a:extLst>
          </p:cNvPr>
          <p:cNvSpPr>
            <a:spLocks noGrp="1"/>
          </p:cNvSpPr>
          <p:nvPr>
            <p:ph idx="1"/>
          </p:nvPr>
        </p:nvSpPr>
        <p:spPr>
          <a:xfrm>
            <a:off x="5535495" y="609600"/>
            <a:ext cx="6270665" cy="7360921"/>
          </a:xfrm>
        </p:spPr>
        <p:txBody>
          <a:bodyPr>
            <a:normAutofit fontScale="62500" lnSpcReduction="20000"/>
          </a:bodyPr>
          <a:lstStyle/>
          <a:p>
            <a:pPr algn="just"/>
            <a:r>
              <a:rPr lang="fr-CA" sz="4800" dirty="0"/>
              <a:t>Plusieurs milieux en criminologie exigent une enquête de sécurité ou de fiabilité pour y travailler ou pour y faire un stage. Certains (SCC, SQ, entre autres) demandent même une prise d’empreintes et ceci engendre des coûts variant entre 80,00$ et 200,00$. Nous tenons à spécifier que ces coûts seront pris en charge </a:t>
            </a:r>
            <a:r>
              <a:rPr lang="fr-CA" sz="4800" b="1" dirty="0"/>
              <a:t>par l’étudiant </a:t>
            </a:r>
            <a:r>
              <a:rPr lang="fr-CA" sz="4800" dirty="0"/>
              <a:t>pour le bénévolat. Ajoutons toutefois qu’il est plutôt rare que le bénévolat exige une prise d’empreinte dans les organismes communautaires.</a:t>
            </a:r>
          </a:p>
          <a:p>
            <a:endParaRPr lang="fr-CA" dirty="0">
              <a:solidFill>
                <a:schemeClr val="bg1"/>
              </a:solidFill>
            </a:endParaRPr>
          </a:p>
        </p:txBody>
      </p:sp>
      <p:sp>
        <p:nvSpPr>
          <p:cNvPr id="18" name="Isosceles Triangle 17">
            <a:extLst>
              <a:ext uri="{FF2B5EF4-FFF2-40B4-BE49-F238E27FC236}">
                <a16:creationId xmlns:a16="http://schemas.microsoft.com/office/drawing/2014/main" xmlns="" id="{B2205F6E-03C6-4E92-877C-E2482F6599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3987761639"/>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45B71F80-1F92-4074-84D9-16A062B215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FE622B28-B025-4B5E-97A0-8A333075564B}"/>
              </a:ext>
            </a:extLst>
          </p:cNvPr>
          <p:cNvSpPr>
            <a:spLocks noGrp="1"/>
          </p:cNvSpPr>
          <p:nvPr>
            <p:ph type="title"/>
          </p:nvPr>
        </p:nvSpPr>
        <p:spPr>
          <a:xfrm>
            <a:off x="515499" y="46194"/>
            <a:ext cx="11321867" cy="549729"/>
          </a:xfrm>
        </p:spPr>
        <p:txBody>
          <a:bodyPr>
            <a:noAutofit/>
          </a:bodyPr>
          <a:lstStyle/>
          <a:p>
            <a:pPr algn="ctr">
              <a:lnSpc>
                <a:spcPct val="90000"/>
              </a:lnSpc>
            </a:pPr>
            <a:r>
              <a:rPr lang="fr-CA" sz="6600" b="1" dirty="0">
                <a:solidFill>
                  <a:schemeClr val="accent2">
                    <a:lumMod val="50000"/>
                  </a:schemeClr>
                </a:solidFill>
              </a:rPr>
              <a:t>ÉTHIQUE ET DÉONTOLOGIE</a:t>
            </a:r>
            <a:endParaRPr lang="fr-CA" sz="6000" b="1" dirty="0">
              <a:solidFill>
                <a:schemeClr val="accent2">
                  <a:lumMod val="50000"/>
                </a:schemeClr>
              </a:solidFill>
            </a:endParaRPr>
          </a:p>
        </p:txBody>
      </p:sp>
      <p:sp>
        <p:nvSpPr>
          <p:cNvPr id="12" name="Isosceles Triangle 11">
            <a:extLst>
              <a:ext uri="{FF2B5EF4-FFF2-40B4-BE49-F238E27FC236}">
                <a16:creationId xmlns:a16="http://schemas.microsoft.com/office/drawing/2014/main" xmlns="" id="{7209C9DA-6E0D-46D9-8275-C52222D8CC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xmlns="" id="{3EB57A4D-E0D0-46DA-B339-F24CA46FA7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 name="ZoneTexte 5">
            <a:extLst>
              <a:ext uri="{FF2B5EF4-FFF2-40B4-BE49-F238E27FC236}">
                <a16:creationId xmlns:a16="http://schemas.microsoft.com/office/drawing/2014/main" xmlns="" id="{D445ED5F-1981-44FA-8D26-A7EC0FF48BAD}"/>
              </a:ext>
            </a:extLst>
          </p:cNvPr>
          <p:cNvSpPr txBox="1"/>
          <p:nvPr/>
        </p:nvSpPr>
        <p:spPr>
          <a:xfrm>
            <a:off x="609600" y="1191846"/>
            <a:ext cx="11133667" cy="5016758"/>
          </a:xfrm>
          <a:prstGeom prst="rect">
            <a:avLst/>
          </a:prstGeom>
          <a:noFill/>
        </p:spPr>
        <p:txBody>
          <a:bodyPr wrap="square" rtlCol="0">
            <a:spAutoFit/>
          </a:bodyPr>
          <a:lstStyle/>
          <a:p>
            <a:pPr algn="just"/>
            <a:r>
              <a:rPr lang="fr-CA" sz="2800" dirty="0"/>
              <a:t>L’étudiant devra respecter les pratiques éthiques et déontologiques de l’organisme d’accueil et nous demandons à ce qu’il respecte aussi le code </a:t>
            </a:r>
            <a:r>
              <a:rPr lang="fr-CA" sz="2800" dirty="0" smtClean="0"/>
              <a:t>de déontologie </a:t>
            </a:r>
            <a:r>
              <a:rPr lang="fr-CA" sz="2800" dirty="0"/>
              <a:t>des criminologues de l’OPCQ (</a:t>
            </a:r>
            <a:r>
              <a:rPr lang="fr-CA" sz="2800" u="sng" dirty="0">
                <a:hlinkClick r:id="rId2"/>
              </a:rPr>
              <a:t>https://ordrecrim.ca/wp-content/uploads/2015/07/Code-de-deontologie.pdf</a:t>
            </a:r>
            <a:r>
              <a:rPr lang="fr-CA" sz="2800" u="sng" dirty="0"/>
              <a:t>)</a:t>
            </a:r>
            <a:r>
              <a:rPr lang="fr-CA" sz="2800" dirty="0"/>
              <a:t> </a:t>
            </a:r>
          </a:p>
          <a:p>
            <a:pPr algn="just"/>
            <a:endParaRPr lang="fr-CA" sz="3600" b="1" dirty="0"/>
          </a:p>
          <a:p>
            <a:pPr algn="just"/>
            <a:r>
              <a:rPr lang="fr-CA" sz="3600" b="1" dirty="0"/>
              <a:t>* Il est </a:t>
            </a:r>
            <a:r>
              <a:rPr lang="fr-CA" sz="3600" b="1" u="sng" dirty="0"/>
              <a:t>PRIMORDIAL</a:t>
            </a:r>
            <a:r>
              <a:rPr lang="fr-CA" sz="3600" b="1" dirty="0"/>
              <a:t> de garder la confidentialité sur vos observations et les données nominatives. Ceci se poursuivra dans votre stage et tout au long de votre future carrière de criminologue. </a:t>
            </a:r>
          </a:p>
        </p:txBody>
      </p:sp>
    </p:spTree>
    <p:extLst>
      <p:ext uri="{BB962C8B-B14F-4D97-AF65-F5344CB8AC3E}">
        <p14:creationId xmlns:p14="http://schemas.microsoft.com/office/powerpoint/2010/main" val="4184710982"/>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E10F308-9E90-4919-8CDD-B05E8D3A3FC4}"/>
              </a:ext>
            </a:extLst>
          </p:cNvPr>
          <p:cNvSpPr>
            <a:spLocks noGrp="1"/>
          </p:cNvSpPr>
          <p:nvPr>
            <p:ph type="ctrTitle"/>
          </p:nvPr>
        </p:nvSpPr>
        <p:spPr>
          <a:xfrm>
            <a:off x="487681" y="1709804"/>
            <a:ext cx="12131040" cy="2849671"/>
          </a:xfrm>
        </p:spPr>
        <p:txBody>
          <a:bodyPr>
            <a:noAutofit/>
          </a:bodyPr>
          <a:lstStyle/>
          <a:p>
            <a:pPr algn="l"/>
            <a:r>
              <a:rPr lang="fr-CA" sz="15000" b="1" dirty="0">
                <a:solidFill>
                  <a:srgbClr val="FFFFFF"/>
                </a:solidFill>
              </a:rPr>
              <a:t>QUESTIONS? </a:t>
            </a:r>
            <a:endParaRPr lang="fr-CA" sz="92600" b="1" dirty="0">
              <a:solidFill>
                <a:srgbClr val="FFFFFF"/>
              </a:solidFill>
            </a:endParaRPr>
          </a:p>
        </p:txBody>
      </p:sp>
      <p:sp>
        <p:nvSpPr>
          <p:cNvPr id="3" name="Sous-titre 2">
            <a:extLst>
              <a:ext uri="{FF2B5EF4-FFF2-40B4-BE49-F238E27FC236}">
                <a16:creationId xmlns:a16="http://schemas.microsoft.com/office/drawing/2014/main" xmlns="" id="{3910792B-78A7-4650-844B-B8268CB446EE}"/>
              </a:ext>
            </a:extLst>
          </p:cNvPr>
          <p:cNvSpPr>
            <a:spLocks noGrp="1"/>
          </p:cNvSpPr>
          <p:nvPr>
            <p:ph type="subTitle" idx="1"/>
          </p:nvPr>
        </p:nvSpPr>
        <p:spPr>
          <a:xfrm>
            <a:off x="4548104" y="3962088"/>
            <a:ext cx="6112077" cy="1186108"/>
          </a:xfrm>
        </p:spPr>
        <p:txBody>
          <a:bodyPr>
            <a:normAutofit/>
          </a:bodyPr>
          <a:lstStyle/>
          <a:p>
            <a:pPr algn="l"/>
            <a:r>
              <a:rPr lang="fr-CA" b="1" dirty="0">
                <a:solidFill>
                  <a:srgbClr val="FFFFFF">
                    <a:alpha val="70000"/>
                  </a:srgbClr>
                </a:solidFill>
              </a:rPr>
              <a:t> </a:t>
            </a:r>
          </a:p>
        </p:txBody>
      </p:sp>
    </p:spTree>
    <p:extLst>
      <p:ext uri="{BB962C8B-B14F-4D97-AF65-F5344CB8AC3E}">
        <p14:creationId xmlns:p14="http://schemas.microsoft.com/office/powerpoint/2010/main" val="343973929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A32E3AB-88CD-452F-A8CF-F6F882D91DCA}"/>
              </a:ext>
            </a:extLst>
          </p:cNvPr>
          <p:cNvSpPr>
            <a:spLocks noGrp="1"/>
          </p:cNvSpPr>
          <p:nvPr>
            <p:ph type="title"/>
          </p:nvPr>
        </p:nvSpPr>
        <p:spPr>
          <a:xfrm>
            <a:off x="434446" y="309562"/>
            <a:ext cx="8596668" cy="1320800"/>
          </a:xfrm>
        </p:spPr>
        <p:txBody>
          <a:bodyPr anchor="t">
            <a:normAutofit/>
          </a:bodyPr>
          <a:lstStyle/>
          <a:p>
            <a:pPr algn="ctr"/>
            <a:r>
              <a:rPr lang="fr-CA" sz="4000" b="1" dirty="0">
                <a:solidFill>
                  <a:schemeClr val="accent1">
                    <a:lumMod val="50000"/>
                  </a:schemeClr>
                </a:solidFill>
              </a:rPr>
              <a:t>POURQUOI LA MISE EN PLACE DU PROJET BÉNÉVOLAT? </a:t>
            </a:r>
          </a:p>
        </p:txBody>
      </p:sp>
      <p:sp>
        <p:nvSpPr>
          <p:cNvPr id="3" name="Espace réservé du contenu 2">
            <a:extLst>
              <a:ext uri="{FF2B5EF4-FFF2-40B4-BE49-F238E27FC236}">
                <a16:creationId xmlns:a16="http://schemas.microsoft.com/office/drawing/2014/main" xmlns="" id="{D9BFB298-BE57-452D-A31F-0615C4BBFCD9}"/>
              </a:ext>
            </a:extLst>
          </p:cNvPr>
          <p:cNvSpPr>
            <a:spLocks noGrp="1"/>
          </p:cNvSpPr>
          <p:nvPr>
            <p:ph idx="1"/>
          </p:nvPr>
        </p:nvSpPr>
        <p:spPr>
          <a:xfrm>
            <a:off x="434446" y="1630362"/>
            <a:ext cx="8950186" cy="4498976"/>
          </a:xfrm>
        </p:spPr>
        <p:txBody>
          <a:bodyPr anchor="ctr">
            <a:normAutofit/>
          </a:bodyPr>
          <a:lstStyle/>
          <a:p>
            <a:pPr algn="just">
              <a:buFontTx/>
              <a:buChar char="-"/>
            </a:pPr>
            <a:r>
              <a:rPr lang="fr-CA" sz="3200" dirty="0" smtClean="0">
                <a:solidFill>
                  <a:srgbClr val="00B0F0"/>
                </a:solidFill>
              </a:rPr>
              <a:t>répondre </a:t>
            </a:r>
            <a:r>
              <a:rPr lang="fr-CA" sz="3200" dirty="0">
                <a:solidFill>
                  <a:srgbClr val="00B0F0"/>
                </a:solidFill>
              </a:rPr>
              <a:t>à la demande des étudiants qui </a:t>
            </a:r>
            <a:r>
              <a:rPr lang="fr-CA" sz="3200" dirty="0" smtClean="0">
                <a:solidFill>
                  <a:srgbClr val="00B0F0"/>
                </a:solidFill>
              </a:rPr>
              <a:t>souhaitent </a:t>
            </a:r>
            <a:r>
              <a:rPr lang="fr-CA" sz="3200" dirty="0">
                <a:solidFill>
                  <a:srgbClr val="00B0F0"/>
                </a:solidFill>
              </a:rPr>
              <a:t>avoir un contact plus rapide avec la clientèle et les milieux de pratique. </a:t>
            </a:r>
            <a:endParaRPr lang="fr-CA" sz="3200" dirty="0" smtClean="0">
              <a:solidFill>
                <a:srgbClr val="00B0F0"/>
              </a:solidFill>
            </a:endParaRPr>
          </a:p>
          <a:p>
            <a:pPr algn="just">
              <a:buFontTx/>
              <a:buChar char="-"/>
            </a:pPr>
            <a:r>
              <a:rPr lang="fr-CA" sz="3200" dirty="0" smtClean="0">
                <a:solidFill>
                  <a:srgbClr val="00B0F0"/>
                </a:solidFill>
              </a:rPr>
              <a:t>une </a:t>
            </a:r>
            <a:r>
              <a:rPr lang="fr-CA" sz="3200" dirty="0">
                <a:solidFill>
                  <a:srgbClr val="00B0F0"/>
                </a:solidFill>
              </a:rPr>
              <a:t>expérience-terrain riche et enrichissante qui peut répondre à divers besoins tant pour les milieux que pour les étudiants. </a:t>
            </a:r>
          </a:p>
        </p:txBody>
      </p:sp>
    </p:spTree>
    <p:extLst>
      <p:ext uri="{BB962C8B-B14F-4D97-AF65-F5344CB8AC3E}">
        <p14:creationId xmlns:p14="http://schemas.microsoft.com/office/powerpoint/2010/main" val="666335482"/>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F91065A-7A77-4A8B-B662-A6DD155E0E07}"/>
              </a:ext>
            </a:extLst>
          </p:cNvPr>
          <p:cNvSpPr>
            <a:spLocks noGrp="1"/>
          </p:cNvSpPr>
          <p:nvPr>
            <p:ph type="title"/>
          </p:nvPr>
        </p:nvSpPr>
        <p:spPr/>
        <p:txBody>
          <a:bodyPr>
            <a:normAutofit/>
          </a:bodyPr>
          <a:lstStyle/>
          <a:p>
            <a:r>
              <a:rPr lang="fr-CA" sz="4800" b="1" dirty="0">
                <a:solidFill>
                  <a:schemeClr val="accent1">
                    <a:lumMod val="50000"/>
                  </a:schemeClr>
                </a:solidFill>
              </a:rPr>
              <a:t>EXPÉRIENCE BÉNÉVOLAT </a:t>
            </a:r>
          </a:p>
        </p:txBody>
      </p:sp>
      <p:sp>
        <p:nvSpPr>
          <p:cNvPr id="3" name="Espace réservé du contenu 2">
            <a:extLst>
              <a:ext uri="{FF2B5EF4-FFF2-40B4-BE49-F238E27FC236}">
                <a16:creationId xmlns:a16="http://schemas.microsoft.com/office/drawing/2014/main" xmlns="" id="{AF2C437B-50C6-4968-ACB9-A3DDC9A05129}"/>
              </a:ext>
            </a:extLst>
          </p:cNvPr>
          <p:cNvSpPr>
            <a:spLocks noGrp="1"/>
          </p:cNvSpPr>
          <p:nvPr>
            <p:ph idx="1"/>
          </p:nvPr>
        </p:nvSpPr>
        <p:spPr>
          <a:xfrm>
            <a:off x="325120" y="1251284"/>
            <a:ext cx="9448800" cy="5393356"/>
          </a:xfrm>
        </p:spPr>
        <p:txBody>
          <a:bodyPr>
            <a:noAutofit/>
          </a:bodyPr>
          <a:lstStyle/>
          <a:p>
            <a:pPr algn="just"/>
            <a:endParaRPr lang="fr-CA" sz="3600" dirty="0"/>
          </a:p>
          <a:p>
            <a:pPr algn="just"/>
            <a:r>
              <a:rPr lang="fr-CA" sz="4000" dirty="0"/>
              <a:t>Facultatif </a:t>
            </a:r>
          </a:p>
          <a:p>
            <a:pPr algn="just"/>
            <a:r>
              <a:rPr lang="fr-CA" sz="4000" dirty="0"/>
              <a:t>Utilisation de l’expérience bénévolat et de la réflexion critique qui l’accompagne pour </a:t>
            </a:r>
            <a:r>
              <a:rPr lang="fr-CA" sz="4000" b="1" u="sng" dirty="0"/>
              <a:t>l’attribution des places de stages en 2</a:t>
            </a:r>
            <a:r>
              <a:rPr lang="fr-CA" sz="4000" b="1" u="sng" baseline="30000" dirty="0"/>
              <a:t>ième</a:t>
            </a:r>
            <a:r>
              <a:rPr lang="fr-CA" sz="4000" b="1" u="sng" dirty="0"/>
              <a:t> année </a:t>
            </a:r>
          </a:p>
          <a:p>
            <a:pPr algn="just"/>
            <a:r>
              <a:rPr lang="fr-CA" sz="4000" dirty="0"/>
              <a:t>Responsabilité de l’étudiant</a:t>
            </a:r>
          </a:p>
        </p:txBody>
      </p:sp>
    </p:spTree>
    <p:extLst>
      <p:ext uri="{BB962C8B-B14F-4D97-AF65-F5344CB8AC3E}">
        <p14:creationId xmlns:p14="http://schemas.microsoft.com/office/powerpoint/2010/main" val="3977634320"/>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xmlns="" id="{9F4444CE-BC8D-4D61-B303-4C05614E62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62423CA5-E2E1-4789-B759-9906C1C940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Isosceles Triangle 15">
            <a:extLst>
              <a:ext uri="{FF2B5EF4-FFF2-40B4-BE49-F238E27FC236}">
                <a16:creationId xmlns:a16="http://schemas.microsoft.com/office/drawing/2014/main" xmlns="" id="{73772B81-181F-48B7-8826-4D9686D15D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re 1">
            <a:extLst>
              <a:ext uri="{FF2B5EF4-FFF2-40B4-BE49-F238E27FC236}">
                <a16:creationId xmlns:a16="http://schemas.microsoft.com/office/drawing/2014/main" xmlns="" id="{B432FD73-BC0E-4407-96AD-EEDC66B875D9}"/>
              </a:ext>
            </a:extLst>
          </p:cNvPr>
          <p:cNvSpPr>
            <a:spLocks noGrp="1"/>
          </p:cNvSpPr>
          <p:nvPr>
            <p:ph type="title"/>
          </p:nvPr>
        </p:nvSpPr>
        <p:spPr>
          <a:xfrm>
            <a:off x="470317" y="1618827"/>
            <a:ext cx="4203045" cy="1375608"/>
          </a:xfrm>
        </p:spPr>
        <p:txBody>
          <a:bodyPr anchor="ctr">
            <a:noAutofit/>
          </a:bodyPr>
          <a:lstStyle/>
          <a:p>
            <a:pPr algn="ctr"/>
            <a:r>
              <a:rPr lang="fr-CA" sz="6000" b="1" dirty="0">
                <a:solidFill>
                  <a:schemeClr val="bg1"/>
                </a:solidFill>
              </a:rPr>
              <a:t>LA</a:t>
            </a:r>
            <a:br>
              <a:rPr lang="fr-CA" sz="6000" b="1" dirty="0">
                <a:solidFill>
                  <a:schemeClr val="bg1"/>
                </a:solidFill>
              </a:rPr>
            </a:br>
            <a:r>
              <a:rPr lang="fr-CA" sz="6000" b="1" dirty="0">
                <a:solidFill>
                  <a:schemeClr val="bg1"/>
                </a:solidFill>
              </a:rPr>
              <a:t>RÉFLEXION CRITIQUE </a:t>
            </a:r>
          </a:p>
        </p:txBody>
      </p:sp>
      <p:sp>
        <p:nvSpPr>
          <p:cNvPr id="5" name="Espace réservé du contenu 4">
            <a:extLst>
              <a:ext uri="{FF2B5EF4-FFF2-40B4-BE49-F238E27FC236}">
                <a16:creationId xmlns:a16="http://schemas.microsoft.com/office/drawing/2014/main" xmlns="" id="{D4918DCB-EDA0-46EA-9476-A1DC417F1CF0}"/>
              </a:ext>
            </a:extLst>
          </p:cNvPr>
          <p:cNvSpPr>
            <a:spLocks noGrp="1"/>
          </p:cNvSpPr>
          <p:nvPr>
            <p:ph idx="1"/>
          </p:nvPr>
        </p:nvSpPr>
        <p:spPr>
          <a:xfrm>
            <a:off x="5716871" y="299020"/>
            <a:ext cx="5801375" cy="6406580"/>
          </a:xfrm>
        </p:spPr>
        <p:txBody>
          <a:bodyPr>
            <a:normAutofit/>
          </a:bodyPr>
          <a:lstStyle/>
          <a:p>
            <a:pPr algn="just"/>
            <a:r>
              <a:rPr lang="fr-CA" sz="2800" dirty="0"/>
              <a:t>C’est la </a:t>
            </a:r>
            <a:r>
              <a:rPr lang="fr-CA" sz="2800" b="1" dirty="0"/>
              <a:t>réflexion critique </a:t>
            </a:r>
            <a:r>
              <a:rPr lang="fr-CA" sz="2800" dirty="0"/>
              <a:t>qui va avoir un </a:t>
            </a:r>
            <a:r>
              <a:rPr lang="fr-CA" sz="2800" b="1" dirty="0"/>
              <a:t>impact dans l’attribution des stages et non l’endroit de bénévolat. </a:t>
            </a:r>
            <a:r>
              <a:rPr lang="fr-CA" sz="2800" u="sng" dirty="0"/>
              <a:t>Le fait de faire du bénévolat dans un milieu ne permettra pas de faire un stage dans le même milieu.</a:t>
            </a:r>
          </a:p>
          <a:p>
            <a:pPr marL="0" indent="0" algn="just">
              <a:buNone/>
            </a:pPr>
            <a:r>
              <a:rPr lang="fr-CA" sz="2800" u="sng" dirty="0"/>
              <a:t> </a:t>
            </a:r>
          </a:p>
          <a:p>
            <a:pPr algn="just"/>
            <a:r>
              <a:rPr lang="fr-CA" sz="2400" dirty="0"/>
              <a:t>Par exemple : un étudiant qui fait du bénévolat en santé mentale n’aura pas plus facilement un stage en santé mentale. </a:t>
            </a:r>
            <a:endParaRPr lang="fr-CA" dirty="0">
              <a:solidFill>
                <a:schemeClr val="bg1"/>
              </a:solidFill>
            </a:endParaRPr>
          </a:p>
        </p:txBody>
      </p:sp>
      <p:sp>
        <p:nvSpPr>
          <p:cNvPr id="18" name="Isosceles Triangle 17">
            <a:extLst>
              <a:ext uri="{FF2B5EF4-FFF2-40B4-BE49-F238E27FC236}">
                <a16:creationId xmlns:a16="http://schemas.microsoft.com/office/drawing/2014/main" xmlns="" id="{B2205F6E-03C6-4E92-877C-E2482F6599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4120352128"/>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45B71F80-1F92-4074-84D9-16A062B215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279B0699-8EB2-4173-8385-7B9F10F7B3FF}"/>
              </a:ext>
            </a:extLst>
          </p:cNvPr>
          <p:cNvSpPr>
            <a:spLocks noGrp="1"/>
          </p:cNvSpPr>
          <p:nvPr>
            <p:ph type="title"/>
          </p:nvPr>
        </p:nvSpPr>
        <p:spPr>
          <a:xfrm>
            <a:off x="421298" y="304801"/>
            <a:ext cx="11035694" cy="887046"/>
          </a:xfrm>
        </p:spPr>
        <p:txBody>
          <a:bodyPr>
            <a:normAutofit/>
          </a:bodyPr>
          <a:lstStyle/>
          <a:p>
            <a:pPr algn="ctr"/>
            <a:r>
              <a:rPr lang="fr-CA" sz="4400" b="1" spc="-300" dirty="0">
                <a:solidFill>
                  <a:schemeClr val="accent2">
                    <a:lumMod val="50000"/>
                  </a:schemeClr>
                </a:solidFill>
              </a:rPr>
              <a:t>OBJECTIFS DU BÉNÉVOLAT </a:t>
            </a:r>
          </a:p>
        </p:txBody>
      </p:sp>
      <p:sp>
        <p:nvSpPr>
          <p:cNvPr id="12" name="Isosceles Triangle 11">
            <a:extLst>
              <a:ext uri="{FF2B5EF4-FFF2-40B4-BE49-F238E27FC236}">
                <a16:creationId xmlns:a16="http://schemas.microsoft.com/office/drawing/2014/main" xmlns="" id="{7209C9DA-6E0D-46D9-8275-C52222D8CC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xmlns="" id="{3EB57A4D-E0D0-46DA-B339-F24CA46FA7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Espace réservé du contenu 2">
            <a:extLst>
              <a:ext uri="{FF2B5EF4-FFF2-40B4-BE49-F238E27FC236}">
                <a16:creationId xmlns:a16="http://schemas.microsoft.com/office/drawing/2014/main" xmlns="" id="{44051870-B415-4538-B0A2-E3401F451DCD}"/>
              </a:ext>
            </a:extLst>
          </p:cNvPr>
          <p:cNvGraphicFramePr>
            <a:graphicFrameLocks noGrp="1"/>
          </p:cNvGraphicFramePr>
          <p:nvPr>
            <p:ph idx="1"/>
            <p:extLst>
              <p:ext uri="{D42A27DB-BD31-4B8C-83A1-F6EECF244321}">
                <p14:modId xmlns:p14="http://schemas.microsoft.com/office/powerpoint/2010/main" val="1907320500"/>
              </p:ext>
            </p:extLst>
          </p:nvPr>
        </p:nvGraphicFramePr>
        <p:xfrm>
          <a:off x="264160" y="589280"/>
          <a:ext cx="11479107" cy="62687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08097883"/>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Rectangle 29">
            <a:extLst>
              <a:ext uri="{FF2B5EF4-FFF2-40B4-BE49-F238E27FC236}">
                <a16:creationId xmlns:a16="http://schemas.microsoft.com/office/drawing/2014/main" xmlns="" id="{2D94F95D-89EF-455B-9F54-0F4231363A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572001"/>
            <a:ext cx="12192000" cy="228599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4" name="Group 31">
            <a:extLst>
              <a:ext uri="{FF2B5EF4-FFF2-40B4-BE49-F238E27FC236}">
                <a16:creationId xmlns:a16="http://schemas.microsoft.com/office/drawing/2014/main" xmlns="" id="{612B9F8D-6DD1-481E-8CCE-81A7EEB15F5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7425267" y="-8467"/>
            <a:ext cx="4766733" cy="6866467"/>
            <a:chOff x="7425267" y="-8467"/>
            <a:chExt cx="4766733" cy="6866467"/>
          </a:xfrm>
        </p:grpSpPr>
        <p:cxnSp>
          <p:nvCxnSpPr>
            <p:cNvPr id="33" name="Straight Connector 32">
              <a:extLst>
                <a:ext uri="{FF2B5EF4-FFF2-40B4-BE49-F238E27FC236}">
                  <a16:creationId xmlns:a16="http://schemas.microsoft.com/office/drawing/2014/main" xmlns="" id="{BD531F65-BE00-4220-96DD-64DD545E03C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0196547" y="4572001"/>
              <a:ext cx="393665" cy="2285999"/>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45" name="Straight Connector 33">
              <a:extLst>
                <a:ext uri="{FF2B5EF4-FFF2-40B4-BE49-F238E27FC236}">
                  <a16:creationId xmlns:a16="http://schemas.microsoft.com/office/drawing/2014/main" xmlns="" id="{95BD48B8-B8E0-4EC6-889B-B9D5035859F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flipH="1">
              <a:off x="7425267" y="4572001"/>
              <a:ext cx="3383073" cy="2285999"/>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35" name="Rectangle 23">
              <a:extLst>
                <a:ext uri="{FF2B5EF4-FFF2-40B4-BE49-F238E27FC236}">
                  <a16:creationId xmlns:a16="http://schemas.microsoft.com/office/drawing/2014/main" xmlns="" id="{4CB88335-CEFC-4E93-A849-B293A59F00F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5">
              <a:extLst>
                <a:ext uri="{FF2B5EF4-FFF2-40B4-BE49-F238E27FC236}">
                  <a16:creationId xmlns:a16="http://schemas.microsoft.com/office/drawing/2014/main" xmlns="" id="{A68404B5-9CA3-4B1B-A75D-54F36B1B39B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36">
              <a:extLst>
                <a:ext uri="{FF2B5EF4-FFF2-40B4-BE49-F238E27FC236}">
                  <a16:creationId xmlns:a16="http://schemas.microsoft.com/office/drawing/2014/main" xmlns="" id="{7260DE41-7357-49EC-A4FF-41B6666961F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7">
              <a:extLst>
                <a:ext uri="{FF2B5EF4-FFF2-40B4-BE49-F238E27FC236}">
                  <a16:creationId xmlns:a16="http://schemas.microsoft.com/office/drawing/2014/main" xmlns="" id="{1D9D87BA-A306-430B-8BCF-468FF820D5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8">
              <a:extLst>
                <a:ext uri="{FF2B5EF4-FFF2-40B4-BE49-F238E27FC236}">
                  <a16:creationId xmlns:a16="http://schemas.microsoft.com/office/drawing/2014/main" xmlns="" id="{39F522E6-2DF0-48FC-873D-74BF2101933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9">
              <a:extLst>
                <a:ext uri="{FF2B5EF4-FFF2-40B4-BE49-F238E27FC236}">
                  <a16:creationId xmlns:a16="http://schemas.microsoft.com/office/drawing/2014/main" xmlns="" id="{1015C585-0283-4901-9837-57DD565CE86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Isosceles Triangle 40">
              <a:extLst>
                <a:ext uri="{FF2B5EF4-FFF2-40B4-BE49-F238E27FC236}">
                  <a16:creationId xmlns:a16="http://schemas.microsoft.com/office/drawing/2014/main" xmlns="" id="{CB6D253E-04B9-4649-B17B-DE58968B27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re 1">
            <a:extLst>
              <a:ext uri="{FF2B5EF4-FFF2-40B4-BE49-F238E27FC236}">
                <a16:creationId xmlns:a16="http://schemas.microsoft.com/office/drawing/2014/main" xmlns="" id="{796C9354-F5B1-43DF-B09C-2CE35B3099AA}"/>
              </a:ext>
            </a:extLst>
          </p:cNvPr>
          <p:cNvSpPr>
            <a:spLocks noGrp="1"/>
          </p:cNvSpPr>
          <p:nvPr>
            <p:ph type="title"/>
          </p:nvPr>
        </p:nvSpPr>
        <p:spPr>
          <a:xfrm>
            <a:off x="353720" y="5054600"/>
            <a:ext cx="8596668" cy="1320800"/>
          </a:xfrm>
        </p:spPr>
        <p:txBody>
          <a:bodyPr anchor="ctr">
            <a:normAutofit fontScale="90000"/>
          </a:bodyPr>
          <a:lstStyle/>
          <a:p>
            <a:pPr>
              <a:lnSpc>
                <a:spcPct val="90000"/>
              </a:lnSpc>
            </a:pPr>
            <a:r>
              <a:rPr lang="fr-CA" sz="7300" b="1" dirty="0">
                <a:solidFill>
                  <a:schemeClr val="bg1"/>
                </a:solidFill>
              </a:rPr>
              <a:t>AVANTAGES</a:t>
            </a:r>
            <a:r>
              <a:rPr lang="fr-CA" sz="4400" dirty="0">
                <a:solidFill>
                  <a:schemeClr val="bg1"/>
                </a:solidFill>
              </a:rPr>
              <a:t/>
            </a:r>
            <a:br>
              <a:rPr lang="fr-CA" sz="4400" dirty="0">
                <a:solidFill>
                  <a:schemeClr val="bg1"/>
                </a:solidFill>
              </a:rPr>
            </a:br>
            <a:endParaRPr lang="fr-CA" sz="4400" dirty="0">
              <a:solidFill>
                <a:schemeClr val="bg1"/>
              </a:solidFill>
            </a:endParaRPr>
          </a:p>
        </p:txBody>
      </p:sp>
      <p:sp useBgFill="1">
        <p:nvSpPr>
          <p:cNvPr id="43" name="Rectangle 42">
            <a:extLst>
              <a:ext uri="{FF2B5EF4-FFF2-40B4-BE49-F238E27FC236}">
                <a16:creationId xmlns:a16="http://schemas.microsoft.com/office/drawing/2014/main" xmlns="" id="{A1AE21A0-AA96-4557-AB48-66255CF0AD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xmlns="" id="{7CAA3989-9CAA-49FF-884B-F9C1A7C91104}"/>
              </a:ext>
            </a:extLst>
          </p:cNvPr>
          <p:cNvSpPr>
            <a:spLocks noGrp="1"/>
          </p:cNvSpPr>
          <p:nvPr>
            <p:ph idx="1"/>
          </p:nvPr>
        </p:nvSpPr>
        <p:spPr>
          <a:xfrm>
            <a:off x="-3175" y="-89746"/>
            <a:ext cx="12191999" cy="4856481"/>
          </a:xfrm>
        </p:spPr>
        <p:txBody>
          <a:bodyPr>
            <a:normAutofit fontScale="55000" lnSpcReduction="20000"/>
          </a:bodyPr>
          <a:lstStyle/>
          <a:p>
            <a:pPr lvl="0" algn="just"/>
            <a:endParaRPr lang="fr-CA" sz="2900" b="1" dirty="0"/>
          </a:p>
          <a:p>
            <a:pPr lvl="0" algn="just"/>
            <a:r>
              <a:rPr lang="fr-CA" sz="3300" b="1" dirty="0"/>
              <a:t>Faire un choix de stage plus éclairé, </a:t>
            </a:r>
          </a:p>
          <a:p>
            <a:pPr lvl="0" algn="just"/>
            <a:r>
              <a:rPr lang="fr-CA" sz="3300" b="1" dirty="0"/>
              <a:t>Être mieux préparé pour le stage, développer une certaine aisance,</a:t>
            </a:r>
          </a:p>
          <a:p>
            <a:pPr lvl="0" algn="just"/>
            <a:r>
              <a:rPr lang="fr-CA" sz="3300" b="1" dirty="0" smtClean="0"/>
              <a:t>Connaître le </a:t>
            </a:r>
            <a:r>
              <a:rPr lang="fr-CA" sz="3300" b="1" dirty="0"/>
              <a:t>fonctionnement des organismes,</a:t>
            </a:r>
          </a:p>
          <a:p>
            <a:pPr lvl="0" algn="just"/>
            <a:r>
              <a:rPr lang="fr-CA" sz="3300" b="1" dirty="0"/>
              <a:t>Connaître un peu plus les besoins des milieux et leur réalité,</a:t>
            </a:r>
          </a:p>
          <a:p>
            <a:pPr lvl="0" algn="just"/>
            <a:r>
              <a:rPr lang="fr-CA" sz="3300" b="1" dirty="0"/>
              <a:t>Peut peut-être permettre de détecter des zones de difficultés pour l’étudiant en intervention et lui permettre d’avoir le temps et l’espace pour mettre des outils en place pour être mieux préparé pour le stage,</a:t>
            </a:r>
          </a:p>
          <a:p>
            <a:pPr lvl="0" algn="just"/>
            <a:r>
              <a:rPr lang="fr-CA" sz="3300" b="1" dirty="0"/>
              <a:t>Détecter des forces chez l’étudiant et ainsi augmenter sa confiance en soi et son assurance pour un stage en intervention,</a:t>
            </a:r>
          </a:p>
          <a:p>
            <a:pPr lvl="0" algn="just"/>
            <a:r>
              <a:rPr lang="fr-CA" sz="3300" b="1" dirty="0"/>
              <a:t>Permettre une plus grande ouverture, avoir moins de préjugés face à certains milieux et certaines clientèles,</a:t>
            </a:r>
          </a:p>
          <a:p>
            <a:pPr lvl="0" algn="just"/>
            <a:r>
              <a:rPr lang="fr-CA" sz="3300" b="1" dirty="0"/>
              <a:t>Avoir un contact plus rapide avec la clientèle et les milieux de pratique, </a:t>
            </a:r>
          </a:p>
          <a:p>
            <a:pPr lvl="0" algn="just"/>
            <a:r>
              <a:rPr lang="fr-CA" sz="3300" b="1" dirty="0"/>
              <a:t>Développer des aptitudes en intervention,</a:t>
            </a:r>
          </a:p>
          <a:p>
            <a:pPr lvl="0" algn="just"/>
            <a:r>
              <a:rPr lang="fr-CA" sz="3300" b="1" dirty="0"/>
              <a:t>Améliorer son CV,</a:t>
            </a:r>
          </a:p>
          <a:p>
            <a:endParaRPr lang="fr-CA" dirty="0"/>
          </a:p>
        </p:txBody>
      </p:sp>
    </p:spTree>
    <p:extLst>
      <p:ext uri="{BB962C8B-B14F-4D97-AF65-F5344CB8AC3E}">
        <p14:creationId xmlns:p14="http://schemas.microsoft.com/office/powerpoint/2010/main" val="1656171245"/>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CB5AA8A5-25CC-4295-892F-367FCDAF2BF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xmlns="" id="{09DD65AA-8280-4962-92F3-DF1CB53349D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79068" y="-8467"/>
            <a:ext cx="4766733" cy="6866467"/>
            <a:chOff x="7425267" y="-8467"/>
            <a:chExt cx="4766733" cy="6866467"/>
          </a:xfrm>
        </p:grpSpPr>
        <p:cxnSp>
          <p:nvCxnSpPr>
            <p:cNvPr id="13" name="Straight Connector 12">
              <a:extLst>
                <a:ext uri="{FF2B5EF4-FFF2-40B4-BE49-F238E27FC236}">
                  <a16:creationId xmlns:a16="http://schemas.microsoft.com/office/drawing/2014/main" xmlns="" id="{88942788-FC6D-44C2-BFC1-6F064710DA0C}"/>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xmlns="" id="{01093AC6-E5C2-4894-A520-5BE11049F27B}"/>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xmlns="" id="{F2EF9281-EAD8-4973-938C-52DECCD0F6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xmlns="" id="{F4D52681-7A79-4750-8E02-7C30DBAFE9E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xmlns="" id="{F132E88E-8003-49D3-88BD-E18DF69650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xmlns="" id="{8C986A99-157C-40D0-97AD-371B6F55E3F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xmlns="" id="{264123D5-6D32-4F54-BAD5-43A5BAF6AF6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xmlns="" id="{5FCA8C06-6A3E-4C39-9EF2-11798733198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xmlns="" id="{3F93416A-6C44-4D77-A94A-DEBC035EA62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xmlns="" id="{24C6BC13-FB1E-48CC-B421-3D06039728B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742625" y="0"/>
            <a:ext cx="64493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Espace réservé du contenu 2">
            <a:extLst>
              <a:ext uri="{FF2B5EF4-FFF2-40B4-BE49-F238E27FC236}">
                <a16:creationId xmlns:a16="http://schemas.microsoft.com/office/drawing/2014/main" xmlns="" id="{6F35995A-D270-42CB-AA7C-0AEA0EC0656B}"/>
              </a:ext>
            </a:extLst>
          </p:cNvPr>
          <p:cNvGraphicFramePr>
            <a:graphicFrameLocks noGrp="1"/>
          </p:cNvGraphicFramePr>
          <p:nvPr>
            <p:ph idx="1"/>
            <p:extLst>
              <p:ext uri="{D42A27DB-BD31-4B8C-83A1-F6EECF244321}">
                <p14:modId xmlns:p14="http://schemas.microsoft.com/office/powerpoint/2010/main" val="1853968761"/>
              </p:ext>
            </p:extLst>
          </p:nvPr>
        </p:nvGraphicFramePr>
        <p:xfrm>
          <a:off x="4596017" y="1838644"/>
          <a:ext cx="7228608" cy="4846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oneTexte 3">
            <a:extLst>
              <a:ext uri="{FF2B5EF4-FFF2-40B4-BE49-F238E27FC236}">
                <a16:creationId xmlns:a16="http://schemas.microsoft.com/office/drawing/2014/main" xmlns="" id="{4B87B375-60CF-436E-B380-6DD0E6E9906A}"/>
              </a:ext>
            </a:extLst>
          </p:cNvPr>
          <p:cNvSpPr txBox="1"/>
          <p:nvPr/>
        </p:nvSpPr>
        <p:spPr>
          <a:xfrm>
            <a:off x="4596016" y="530071"/>
            <a:ext cx="6803503" cy="6247864"/>
          </a:xfrm>
          <a:prstGeom prst="rect">
            <a:avLst/>
          </a:prstGeom>
          <a:noFill/>
        </p:spPr>
        <p:txBody>
          <a:bodyPr wrap="square" rtlCol="0">
            <a:spAutoFit/>
          </a:bodyPr>
          <a:lstStyle/>
          <a:p>
            <a:pPr algn="ctr"/>
            <a:r>
              <a:rPr lang="fr-CA" sz="3600" b="1" u="sng" dirty="0">
                <a:solidFill>
                  <a:srgbClr val="002060"/>
                </a:solidFill>
              </a:rPr>
              <a:t>AU MOINS 21 HEURES DE BÉNÉVOLAT AU MÊME ENDROIT </a:t>
            </a:r>
          </a:p>
          <a:p>
            <a:endParaRPr lang="fr-CA" sz="2000" dirty="0"/>
          </a:p>
          <a:p>
            <a:r>
              <a:rPr lang="fr-CA" sz="2400" b="1" dirty="0"/>
              <a:t>Pourquoi?</a:t>
            </a:r>
            <a:r>
              <a:rPr lang="fr-CA" sz="2400" dirty="0"/>
              <a:t> </a:t>
            </a:r>
          </a:p>
          <a:p>
            <a:pPr algn="just"/>
            <a:r>
              <a:rPr lang="fr-CA" sz="2400" b="1" dirty="0"/>
              <a:t>* </a:t>
            </a:r>
            <a:r>
              <a:rPr lang="fr-CA" sz="2400" dirty="0"/>
              <a:t>Nous croyons que si l’expérience est trop rapide l’étudiant peut avoir une fausse représentation de la réalité du milieu et de la clientèle. </a:t>
            </a:r>
          </a:p>
          <a:p>
            <a:pPr marL="342900" indent="-342900" algn="just">
              <a:buFont typeface="Arial" panose="020B0604020202020204" pitchFamily="34" charset="0"/>
              <a:buChar char="•"/>
            </a:pPr>
            <a:r>
              <a:rPr lang="fr-CA" sz="2400" dirty="0" smtClean="0"/>
              <a:t>Par </a:t>
            </a:r>
            <a:r>
              <a:rPr lang="fr-CA" sz="2400" dirty="0"/>
              <a:t>respect </a:t>
            </a:r>
            <a:r>
              <a:rPr lang="fr-CA" sz="2400" dirty="0" smtClean="0"/>
              <a:t>des organismes et de la clientèle</a:t>
            </a:r>
          </a:p>
          <a:p>
            <a:pPr marL="342900" indent="-342900" algn="just">
              <a:buFont typeface="Arial" panose="020B0604020202020204" pitchFamily="34" charset="0"/>
              <a:buChar char="•"/>
            </a:pPr>
            <a:r>
              <a:rPr lang="fr-CA" sz="2400" dirty="0" smtClean="0"/>
              <a:t>Certains milieux vont exiger plus d’heures </a:t>
            </a:r>
            <a:endParaRPr lang="fr-CA" sz="2400" dirty="0" smtClean="0"/>
          </a:p>
          <a:p>
            <a:pPr algn="just"/>
            <a:r>
              <a:rPr lang="fr-CA" sz="2400" i="1" dirty="0" smtClean="0"/>
              <a:t>C’est 21 heures en tout et non par semaine</a:t>
            </a:r>
            <a:endParaRPr lang="fr-CA" sz="2400" i="1" dirty="0"/>
          </a:p>
          <a:p>
            <a:pPr marL="342900" indent="-342900">
              <a:buFont typeface="Arial" panose="020B0604020202020204" pitchFamily="34" charset="0"/>
              <a:buChar char="•"/>
            </a:pPr>
            <a:endParaRPr lang="fr-CA" sz="2000" i="1" dirty="0"/>
          </a:p>
          <a:p>
            <a:pPr algn="ctr"/>
            <a:endParaRPr lang="fr-CA" sz="2000" b="1" dirty="0">
              <a:solidFill>
                <a:schemeClr val="bg1"/>
              </a:solidFill>
            </a:endParaRPr>
          </a:p>
          <a:p>
            <a:pPr algn="ctr"/>
            <a:r>
              <a:rPr lang="fr-CA" sz="2400" b="1" dirty="0">
                <a:solidFill>
                  <a:schemeClr val="bg1"/>
                </a:solidFill>
              </a:rPr>
              <a:t>***</a:t>
            </a:r>
            <a:r>
              <a:rPr lang="fr-CA" sz="2800" b="1" dirty="0">
                <a:solidFill>
                  <a:srgbClr val="002060"/>
                </a:solidFill>
              </a:rPr>
              <a:t>CLARIFIER DÈS LE DÉPART VOS INTENTIONS ET EN INFORMER LE MILIEU</a:t>
            </a:r>
            <a:endParaRPr lang="fr-CA" sz="2000" dirty="0"/>
          </a:p>
          <a:p>
            <a:endParaRPr lang="fr-CA" sz="2000" dirty="0"/>
          </a:p>
        </p:txBody>
      </p:sp>
      <p:sp>
        <p:nvSpPr>
          <p:cNvPr id="3" name="ZoneTexte 2">
            <a:extLst>
              <a:ext uri="{FF2B5EF4-FFF2-40B4-BE49-F238E27FC236}">
                <a16:creationId xmlns:a16="http://schemas.microsoft.com/office/drawing/2014/main" xmlns="" id="{443F502A-BB5C-45C1-991A-6B6062B83AD3}"/>
              </a:ext>
            </a:extLst>
          </p:cNvPr>
          <p:cNvSpPr txBox="1"/>
          <p:nvPr/>
        </p:nvSpPr>
        <p:spPr>
          <a:xfrm>
            <a:off x="151612" y="3019693"/>
            <a:ext cx="3973813" cy="1323439"/>
          </a:xfrm>
          <a:prstGeom prst="rect">
            <a:avLst/>
          </a:prstGeom>
          <a:noFill/>
        </p:spPr>
        <p:txBody>
          <a:bodyPr wrap="square" rtlCol="0">
            <a:spAutoFit/>
          </a:bodyPr>
          <a:lstStyle/>
          <a:p>
            <a:r>
              <a:rPr lang="fr-CA" sz="8000" b="1" dirty="0">
                <a:solidFill>
                  <a:schemeClr val="accent1">
                    <a:lumMod val="50000"/>
                  </a:schemeClr>
                </a:solidFill>
              </a:rPr>
              <a:t>DURÉE</a:t>
            </a:r>
          </a:p>
        </p:txBody>
      </p:sp>
    </p:spTree>
    <p:extLst>
      <p:ext uri="{BB962C8B-B14F-4D97-AF65-F5344CB8AC3E}">
        <p14:creationId xmlns:p14="http://schemas.microsoft.com/office/powerpoint/2010/main" val="1756468814"/>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A1E7A12-D5B2-4094-9257-46C1D6636C9E}"/>
              </a:ext>
            </a:extLst>
          </p:cNvPr>
          <p:cNvSpPr>
            <a:spLocks noGrp="1"/>
          </p:cNvSpPr>
          <p:nvPr>
            <p:ph type="title"/>
          </p:nvPr>
        </p:nvSpPr>
        <p:spPr>
          <a:xfrm>
            <a:off x="677334" y="609600"/>
            <a:ext cx="10051626" cy="1320800"/>
          </a:xfrm>
        </p:spPr>
        <p:txBody>
          <a:bodyPr>
            <a:noAutofit/>
          </a:bodyPr>
          <a:lstStyle/>
          <a:p>
            <a:r>
              <a:rPr lang="fr-CA" sz="6000" b="1" dirty="0">
                <a:solidFill>
                  <a:schemeClr val="bg1"/>
                </a:solidFill>
              </a:rPr>
              <a:t>OÙ FAIRE DU BÉNÉVOLAT? </a:t>
            </a:r>
          </a:p>
        </p:txBody>
      </p:sp>
      <p:sp>
        <p:nvSpPr>
          <p:cNvPr id="3" name="Espace réservé du contenu 2">
            <a:extLst>
              <a:ext uri="{FF2B5EF4-FFF2-40B4-BE49-F238E27FC236}">
                <a16:creationId xmlns:a16="http://schemas.microsoft.com/office/drawing/2014/main" xmlns="" id="{C4ED4662-A19F-47E5-9A2A-615680446CDC}"/>
              </a:ext>
            </a:extLst>
          </p:cNvPr>
          <p:cNvSpPr>
            <a:spLocks noGrp="1"/>
          </p:cNvSpPr>
          <p:nvPr>
            <p:ph idx="1"/>
          </p:nvPr>
        </p:nvSpPr>
        <p:spPr>
          <a:xfrm>
            <a:off x="258234" y="1623061"/>
            <a:ext cx="11305116" cy="5082539"/>
          </a:xfrm>
        </p:spPr>
        <p:txBody>
          <a:bodyPr>
            <a:normAutofit/>
          </a:bodyPr>
          <a:lstStyle/>
          <a:p>
            <a:pPr marL="0" indent="0">
              <a:buNone/>
            </a:pPr>
            <a:r>
              <a:rPr lang="fr-CA" sz="3600" b="1" dirty="0">
                <a:solidFill>
                  <a:schemeClr val="bg1"/>
                </a:solidFill>
                <a:highlight>
                  <a:srgbClr val="000000"/>
                </a:highlight>
              </a:rPr>
              <a:t>Dans un organisme au choix de l’étudiant </a:t>
            </a:r>
          </a:p>
          <a:p>
            <a:pPr>
              <a:buFontTx/>
              <a:buChar char="-"/>
            </a:pPr>
            <a:r>
              <a:rPr lang="fr-CA" sz="2800" dirty="0">
                <a:solidFill>
                  <a:schemeClr val="bg1"/>
                </a:solidFill>
              </a:rPr>
              <a:t>Dans des </a:t>
            </a:r>
            <a:r>
              <a:rPr lang="fr-CA" sz="2800" b="1" dirty="0">
                <a:solidFill>
                  <a:schemeClr val="bg1"/>
                </a:solidFill>
              </a:rPr>
              <a:t>organismes communautaires</a:t>
            </a:r>
          </a:p>
          <a:p>
            <a:pPr>
              <a:buFontTx/>
              <a:buChar char="-"/>
            </a:pPr>
            <a:r>
              <a:rPr lang="fr-CA" sz="2800" dirty="0">
                <a:solidFill>
                  <a:schemeClr val="bg1"/>
                </a:solidFill>
              </a:rPr>
              <a:t>Dans des </a:t>
            </a:r>
            <a:r>
              <a:rPr lang="fr-CA" sz="2800" b="1" dirty="0">
                <a:solidFill>
                  <a:schemeClr val="bg1"/>
                </a:solidFill>
              </a:rPr>
              <a:t>organismes de 1</a:t>
            </a:r>
            <a:r>
              <a:rPr lang="fr-CA" sz="2800" b="1" baseline="30000" dirty="0">
                <a:solidFill>
                  <a:schemeClr val="bg1"/>
                </a:solidFill>
              </a:rPr>
              <a:t>ière</a:t>
            </a:r>
            <a:r>
              <a:rPr lang="fr-CA" sz="2800" b="1" dirty="0">
                <a:solidFill>
                  <a:schemeClr val="bg1"/>
                </a:solidFill>
              </a:rPr>
              <a:t> ligne</a:t>
            </a:r>
          </a:p>
          <a:p>
            <a:pPr>
              <a:buFontTx/>
              <a:buChar char="-"/>
            </a:pPr>
            <a:r>
              <a:rPr lang="fr-CA" sz="2800" dirty="0">
                <a:solidFill>
                  <a:schemeClr val="bg1"/>
                </a:solidFill>
              </a:rPr>
              <a:t>Dans des </a:t>
            </a:r>
            <a:r>
              <a:rPr lang="fr-CA" sz="2800" b="1" dirty="0">
                <a:solidFill>
                  <a:schemeClr val="bg1"/>
                </a:solidFill>
              </a:rPr>
              <a:t>organismes connexes </a:t>
            </a:r>
            <a:r>
              <a:rPr lang="fr-CA" sz="2800" dirty="0">
                <a:solidFill>
                  <a:schemeClr val="bg1"/>
                </a:solidFill>
              </a:rPr>
              <a:t>où l’on ne retrouve pas nécessairement des criminologues</a:t>
            </a:r>
          </a:p>
          <a:p>
            <a:pPr>
              <a:buFontTx/>
              <a:buChar char="-"/>
            </a:pPr>
            <a:endParaRPr lang="fr-CA" sz="2400" dirty="0">
              <a:solidFill>
                <a:schemeClr val="bg1"/>
              </a:solidFill>
            </a:endParaRPr>
          </a:p>
          <a:p>
            <a:pPr>
              <a:buFontTx/>
              <a:buChar char="-"/>
            </a:pPr>
            <a:endParaRPr lang="fr-CA" sz="2400" dirty="0">
              <a:solidFill>
                <a:schemeClr val="bg1"/>
              </a:solidFill>
            </a:endParaRPr>
          </a:p>
          <a:p>
            <a:pPr>
              <a:buFontTx/>
              <a:buChar char="-"/>
            </a:pPr>
            <a:endParaRPr lang="fr-CA" sz="2400" dirty="0">
              <a:solidFill>
                <a:schemeClr val="bg1"/>
              </a:solidFill>
            </a:endParaRPr>
          </a:p>
          <a:p>
            <a:pPr marL="0" indent="0" algn="ctr">
              <a:buNone/>
            </a:pPr>
            <a:r>
              <a:rPr lang="fr-CA" sz="2000" u="sng" dirty="0">
                <a:solidFill>
                  <a:schemeClr val="bg1"/>
                </a:solidFill>
              </a:rPr>
              <a:t>*L’École de Criminologie ne remboursera aucun frais encouru pour du bénévolat*</a:t>
            </a:r>
          </a:p>
        </p:txBody>
      </p:sp>
    </p:spTree>
    <p:extLst>
      <p:ext uri="{BB962C8B-B14F-4D97-AF65-F5344CB8AC3E}">
        <p14:creationId xmlns:p14="http://schemas.microsoft.com/office/powerpoint/2010/main" val="4281668728"/>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9F4444CE-BC8D-4D61-B303-4C05614E62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62423CA5-E2E1-4789-B759-9906C1C940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Isosceles Triangle 13">
            <a:extLst>
              <a:ext uri="{FF2B5EF4-FFF2-40B4-BE49-F238E27FC236}">
                <a16:creationId xmlns:a16="http://schemas.microsoft.com/office/drawing/2014/main" xmlns="" id="{73772B81-181F-48B7-8826-4D9686D15D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re 1">
            <a:extLst>
              <a:ext uri="{FF2B5EF4-FFF2-40B4-BE49-F238E27FC236}">
                <a16:creationId xmlns:a16="http://schemas.microsoft.com/office/drawing/2014/main" xmlns="" id="{E8EECA13-6CDF-4839-8B99-A7921E6E17F1}"/>
              </a:ext>
            </a:extLst>
          </p:cNvPr>
          <p:cNvSpPr>
            <a:spLocks noGrp="1"/>
          </p:cNvSpPr>
          <p:nvPr>
            <p:ph type="title"/>
          </p:nvPr>
        </p:nvSpPr>
        <p:spPr>
          <a:xfrm>
            <a:off x="463295" y="2637592"/>
            <a:ext cx="4203045" cy="1375608"/>
          </a:xfrm>
        </p:spPr>
        <p:txBody>
          <a:bodyPr anchor="ctr">
            <a:noAutofit/>
          </a:bodyPr>
          <a:lstStyle/>
          <a:p>
            <a:pPr algn="ctr"/>
            <a:r>
              <a:rPr lang="fr-CA" sz="5400" b="1" dirty="0">
                <a:solidFill>
                  <a:schemeClr val="bg1"/>
                </a:solidFill>
              </a:rPr>
              <a:t>LISTE DES MILIEUX QUE NOUS VOUS DEMANDONS DE NE PAS CONTACTER </a:t>
            </a:r>
            <a:endParaRPr lang="fr-CA" sz="5400" dirty="0">
              <a:solidFill>
                <a:schemeClr val="bg1"/>
              </a:solidFill>
            </a:endParaRPr>
          </a:p>
        </p:txBody>
      </p:sp>
      <p:sp>
        <p:nvSpPr>
          <p:cNvPr id="16" name="Isosceles Triangle 15">
            <a:extLst>
              <a:ext uri="{FF2B5EF4-FFF2-40B4-BE49-F238E27FC236}">
                <a16:creationId xmlns:a16="http://schemas.microsoft.com/office/drawing/2014/main" xmlns="" id="{B2205F6E-03C6-4E92-877C-E2482F6599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4" name="Rectangle 3">
            <a:extLst>
              <a:ext uri="{FF2B5EF4-FFF2-40B4-BE49-F238E27FC236}">
                <a16:creationId xmlns:a16="http://schemas.microsoft.com/office/drawing/2014/main" xmlns="" id="{0180A78F-CBCF-4BC1-8807-4C821658EAEE}"/>
              </a:ext>
            </a:extLst>
          </p:cNvPr>
          <p:cNvSpPr/>
          <p:nvPr/>
        </p:nvSpPr>
        <p:spPr>
          <a:xfrm>
            <a:off x="5716872" y="231650"/>
            <a:ext cx="6167788" cy="6394699"/>
          </a:xfrm>
          <a:prstGeom prst="rect">
            <a:avLst/>
          </a:prstGeom>
        </p:spPr>
        <p:txBody>
          <a:bodyPr wrap="square">
            <a:spAutoFit/>
          </a:bodyPr>
          <a:lstStyle/>
          <a:p>
            <a:pPr marL="342900" lvl="0" indent="-342900" algn="just">
              <a:lnSpc>
                <a:spcPct val="107000"/>
              </a:lnSpc>
              <a:spcAft>
                <a:spcPts val="0"/>
              </a:spcAft>
              <a:buFont typeface="Calibri" panose="020F0502020204030204" pitchFamily="34" charset="0"/>
              <a:buChar char="-"/>
            </a:pPr>
            <a:r>
              <a:rPr lang="fr-CA" sz="2100" b="1" dirty="0">
                <a:solidFill>
                  <a:schemeClr val="accent2">
                    <a:lumMod val="50000"/>
                  </a:schemeClr>
                </a:solidFill>
                <a:latin typeface="+mj-lt"/>
                <a:ea typeface="Calibri" panose="020F0502020204030204" pitchFamily="34" charset="0"/>
                <a:cs typeface="Times New Roman" panose="02020603050405020304" pitchFamily="18" charset="0"/>
              </a:rPr>
              <a:t>Organismes offrant de la 2ième et 3ième ligne</a:t>
            </a:r>
          </a:p>
          <a:p>
            <a:pPr marL="342900" lvl="0" indent="-342900" algn="just">
              <a:lnSpc>
                <a:spcPct val="107000"/>
              </a:lnSpc>
              <a:spcAft>
                <a:spcPts val="0"/>
              </a:spcAft>
              <a:buFont typeface="Calibri" panose="020F0502020204030204" pitchFamily="34" charset="0"/>
              <a:buChar char="-"/>
            </a:pPr>
            <a:endParaRPr lang="fr-CA" sz="2100" b="1" dirty="0">
              <a:solidFill>
                <a:schemeClr val="accent2">
                  <a:lumMod val="50000"/>
                </a:schemeClr>
              </a:solidFill>
              <a:latin typeface="+mj-lt"/>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fr-CA" sz="2100" b="1" dirty="0">
                <a:solidFill>
                  <a:schemeClr val="accent2">
                    <a:lumMod val="50000"/>
                  </a:schemeClr>
                </a:solidFill>
                <a:latin typeface="+mj-lt"/>
                <a:ea typeface="Calibri" panose="020F0502020204030204" pitchFamily="34" charset="0"/>
                <a:cs typeface="Times New Roman" panose="02020603050405020304" pitchFamily="18" charset="0"/>
              </a:rPr>
              <a:t>Institut Philippe-Pinel</a:t>
            </a:r>
          </a:p>
          <a:p>
            <a:pPr marL="342900" lvl="0" indent="-342900" algn="just">
              <a:lnSpc>
                <a:spcPct val="107000"/>
              </a:lnSpc>
              <a:spcAft>
                <a:spcPts val="0"/>
              </a:spcAft>
              <a:buFont typeface="Calibri" panose="020F0502020204030204" pitchFamily="34" charset="0"/>
              <a:buChar char="-"/>
            </a:pPr>
            <a:endParaRPr lang="fr-CA" sz="2100" b="1" dirty="0">
              <a:solidFill>
                <a:schemeClr val="accent2">
                  <a:lumMod val="50000"/>
                </a:schemeClr>
              </a:solidFill>
              <a:latin typeface="+mj-lt"/>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fr-CA" sz="2100" b="1" dirty="0">
                <a:solidFill>
                  <a:schemeClr val="accent2">
                    <a:lumMod val="50000"/>
                  </a:schemeClr>
                </a:solidFill>
                <a:latin typeface="+mj-lt"/>
                <a:ea typeface="Calibri" panose="020F0502020204030204" pitchFamily="34" charset="0"/>
                <a:cs typeface="Times New Roman" panose="02020603050405020304" pitchFamily="18" charset="0"/>
              </a:rPr>
              <a:t>CISSS et CIUSSS </a:t>
            </a:r>
            <a:r>
              <a:rPr lang="fr-CA" sz="2100" dirty="0">
                <a:solidFill>
                  <a:schemeClr val="accent2">
                    <a:lumMod val="50000"/>
                  </a:schemeClr>
                </a:solidFill>
                <a:latin typeface="+mj-lt"/>
                <a:ea typeface="Calibri" panose="020F0502020204030204" pitchFamily="34" charset="0"/>
                <a:cs typeface="Times New Roman" panose="02020603050405020304" pitchFamily="18" charset="0"/>
              </a:rPr>
              <a:t>(hôpitaux, centres jeunesse, CHSLD, centres en dépendance, UPS)</a:t>
            </a:r>
          </a:p>
          <a:p>
            <a:pPr marL="342900" lvl="0" indent="-342900" algn="just">
              <a:lnSpc>
                <a:spcPct val="107000"/>
              </a:lnSpc>
              <a:spcAft>
                <a:spcPts val="0"/>
              </a:spcAft>
              <a:buFont typeface="Calibri" panose="020F0502020204030204" pitchFamily="34" charset="0"/>
              <a:buChar char="-"/>
            </a:pPr>
            <a:endParaRPr lang="fr-CA" sz="2100" dirty="0">
              <a:solidFill>
                <a:schemeClr val="accent2">
                  <a:lumMod val="50000"/>
                </a:schemeClr>
              </a:solidFill>
              <a:latin typeface="+mj-lt"/>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fr-CA" sz="2100" b="1" dirty="0">
                <a:solidFill>
                  <a:schemeClr val="accent2">
                    <a:lumMod val="50000"/>
                  </a:schemeClr>
                </a:solidFill>
                <a:latin typeface="+mj-lt"/>
                <a:ea typeface="Calibri" panose="020F0502020204030204" pitchFamily="34" charset="0"/>
                <a:cs typeface="Times New Roman" panose="02020603050405020304" pitchFamily="18" charset="0"/>
              </a:rPr>
              <a:t>SCC </a:t>
            </a:r>
            <a:r>
              <a:rPr lang="fr-CA" sz="2100" dirty="0">
                <a:solidFill>
                  <a:schemeClr val="accent2">
                    <a:lumMod val="50000"/>
                  </a:schemeClr>
                </a:solidFill>
                <a:latin typeface="+mj-lt"/>
                <a:ea typeface="Calibri" panose="020F0502020204030204" pitchFamily="34" charset="0"/>
                <a:cs typeface="Times New Roman" panose="02020603050405020304" pitchFamily="18" charset="0"/>
              </a:rPr>
              <a:t>(ils acceptent parfois du bénévolat mais il faut s’investir pour une longue période et faire le processus d’enquête)</a:t>
            </a:r>
          </a:p>
          <a:p>
            <a:pPr marL="342900" lvl="0" indent="-342900" algn="just">
              <a:lnSpc>
                <a:spcPct val="107000"/>
              </a:lnSpc>
              <a:spcAft>
                <a:spcPts val="0"/>
              </a:spcAft>
              <a:buFont typeface="Calibri" panose="020F0502020204030204" pitchFamily="34" charset="0"/>
              <a:buChar char="-"/>
            </a:pPr>
            <a:endParaRPr lang="fr-CA" sz="2100" dirty="0">
              <a:solidFill>
                <a:schemeClr val="accent2">
                  <a:lumMod val="50000"/>
                </a:schemeClr>
              </a:solidFill>
              <a:latin typeface="+mj-lt"/>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fr-CA" sz="2100" b="1" dirty="0">
                <a:solidFill>
                  <a:schemeClr val="accent2">
                    <a:lumMod val="50000"/>
                  </a:schemeClr>
                </a:solidFill>
                <a:latin typeface="+mj-lt"/>
                <a:ea typeface="Calibri" panose="020F0502020204030204" pitchFamily="34" charset="0"/>
                <a:cs typeface="Times New Roman" panose="02020603050405020304" pitchFamily="18" charset="0"/>
              </a:rPr>
              <a:t>MSP </a:t>
            </a:r>
            <a:r>
              <a:rPr lang="fr-CA" sz="2100" dirty="0">
                <a:solidFill>
                  <a:schemeClr val="accent2">
                    <a:lumMod val="50000"/>
                  </a:schemeClr>
                </a:solidFill>
                <a:latin typeface="+mj-lt"/>
                <a:ea typeface="Calibri" panose="020F0502020204030204" pitchFamily="34" charset="0"/>
                <a:cs typeface="Times New Roman" panose="02020603050405020304" pitchFamily="18" charset="0"/>
              </a:rPr>
              <a:t>(sécurité publique, service correctionnel </a:t>
            </a:r>
            <a:r>
              <a:rPr lang="fr-CA" sz="2100" dirty="0" err="1">
                <a:solidFill>
                  <a:schemeClr val="accent2">
                    <a:lumMod val="50000"/>
                  </a:schemeClr>
                </a:solidFill>
                <a:latin typeface="+mj-lt"/>
                <a:ea typeface="Calibri" panose="020F0502020204030204" pitchFamily="34" charset="0"/>
                <a:cs typeface="Times New Roman" panose="02020603050405020304" pitchFamily="18" charset="0"/>
              </a:rPr>
              <a:t>Québéçois</a:t>
            </a:r>
            <a:r>
              <a:rPr lang="fr-CA" sz="2100" dirty="0">
                <a:solidFill>
                  <a:schemeClr val="accent2">
                    <a:lumMod val="50000"/>
                  </a:schemeClr>
                </a:solidFill>
                <a:latin typeface="+mj-lt"/>
                <a:ea typeface="Calibri" panose="020F0502020204030204" pitchFamily="34" charset="0"/>
                <a:cs typeface="Times New Roman" panose="02020603050405020304" pitchFamily="18" charset="0"/>
              </a:rPr>
              <a:t>)</a:t>
            </a:r>
          </a:p>
          <a:p>
            <a:pPr marL="342900" lvl="0" indent="-342900" algn="just">
              <a:lnSpc>
                <a:spcPct val="107000"/>
              </a:lnSpc>
              <a:spcAft>
                <a:spcPts val="0"/>
              </a:spcAft>
              <a:buFont typeface="Calibri" panose="020F0502020204030204" pitchFamily="34" charset="0"/>
              <a:buChar char="-"/>
            </a:pPr>
            <a:endParaRPr lang="fr-CA" sz="2100" dirty="0">
              <a:solidFill>
                <a:schemeClr val="accent2">
                  <a:lumMod val="50000"/>
                </a:schemeClr>
              </a:solidFill>
              <a:latin typeface="+mj-lt"/>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Calibri" panose="020F0502020204030204" pitchFamily="34" charset="0"/>
              <a:buChar char="-"/>
            </a:pPr>
            <a:r>
              <a:rPr lang="fr-CA" sz="2100" b="1" dirty="0">
                <a:solidFill>
                  <a:schemeClr val="accent2">
                    <a:lumMod val="50000"/>
                  </a:schemeClr>
                </a:solidFill>
                <a:latin typeface="+mj-lt"/>
                <a:ea typeface="Calibri" panose="020F0502020204030204" pitchFamily="34" charset="0"/>
                <a:cs typeface="Times New Roman" panose="02020603050405020304" pitchFamily="18" charset="0"/>
              </a:rPr>
              <a:t>CAVAC </a:t>
            </a:r>
            <a:r>
              <a:rPr lang="fr-CA" sz="2100" dirty="0">
                <a:solidFill>
                  <a:schemeClr val="accent2">
                    <a:lumMod val="50000"/>
                  </a:schemeClr>
                </a:solidFill>
                <a:latin typeface="+mj-lt"/>
                <a:ea typeface="Calibri" panose="020F0502020204030204" pitchFamily="34" charset="0"/>
                <a:cs typeface="Times New Roman" panose="02020603050405020304" pitchFamily="18" charset="0"/>
              </a:rPr>
              <a:t>(centre d’aide aux victimes d’actes criminels)</a:t>
            </a:r>
          </a:p>
          <a:p>
            <a:pPr marL="342900" lvl="0" indent="-342900" algn="just">
              <a:lnSpc>
                <a:spcPct val="107000"/>
              </a:lnSpc>
              <a:spcAft>
                <a:spcPts val="800"/>
              </a:spcAft>
              <a:buFont typeface="Calibri" panose="020F0502020204030204" pitchFamily="34" charset="0"/>
              <a:buChar char="-"/>
            </a:pPr>
            <a:r>
              <a:rPr lang="fr-CA" sz="2100" b="1" dirty="0">
                <a:solidFill>
                  <a:schemeClr val="accent2">
                    <a:lumMod val="50000"/>
                  </a:schemeClr>
                </a:solidFill>
                <a:latin typeface="+mj-lt"/>
                <a:ea typeface="Calibri" panose="020F0502020204030204" pitchFamily="34" charset="0"/>
                <a:cs typeface="Times New Roman" panose="02020603050405020304" pitchFamily="18" charset="0"/>
              </a:rPr>
              <a:t>Milieux de stage </a:t>
            </a:r>
            <a:r>
              <a:rPr lang="fr-CA" sz="2100" dirty="0">
                <a:solidFill>
                  <a:schemeClr val="accent2">
                    <a:lumMod val="50000"/>
                  </a:schemeClr>
                </a:solidFill>
                <a:latin typeface="+mj-lt"/>
                <a:ea typeface="Calibri" panose="020F0502020204030204" pitchFamily="34" charset="0"/>
                <a:cs typeface="Times New Roman" panose="02020603050405020304" pitchFamily="18" charset="0"/>
              </a:rPr>
              <a:t>déjà sur-sollicités </a:t>
            </a:r>
            <a:endParaRPr lang="fr-CA" sz="2100" dirty="0">
              <a:solidFill>
                <a:schemeClr val="accent2">
                  <a:lumMod val="50000"/>
                </a:schemeClr>
              </a:solidFill>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0360350"/>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10026</TotalTime>
  <Words>893</Words>
  <Application>Microsoft Office PowerPoint</Application>
  <PresentationFormat>Grand écran</PresentationFormat>
  <Paragraphs>109</Paragraphs>
  <Slides>16</Slides>
  <Notes>5</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16</vt:i4>
      </vt:variant>
    </vt:vector>
  </HeadingPairs>
  <TitlesOfParts>
    <vt:vector size="23" baseType="lpstr">
      <vt:lpstr>Arial</vt:lpstr>
      <vt:lpstr>Calibri</vt:lpstr>
      <vt:lpstr>Times New Roman</vt:lpstr>
      <vt:lpstr>Trebuchet MS</vt:lpstr>
      <vt:lpstr>Wingdings</vt:lpstr>
      <vt:lpstr>Wingdings 3</vt:lpstr>
      <vt:lpstr>Facette</vt:lpstr>
      <vt:lpstr>PROJET BÉNÉVOLAT</vt:lpstr>
      <vt:lpstr>POURQUOI LA MISE EN PLACE DU PROJET BÉNÉVOLAT? </vt:lpstr>
      <vt:lpstr>EXPÉRIENCE BÉNÉVOLAT </vt:lpstr>
      <vt:lpstr>LA RÉFLEXION CRITIQUE </vt:lpstr>
      <vt:lpstr>OBJECTIFS DU BÉNÉVOLAT </vt:lpstr>
      <vt:lpstr>AVANTAGES </vt:lpstr>
      <vt:lpstr>Présentation PowerPoint</vt:lpstr>
      <vt:lpstr>OÙ FAIRE DU BÉNÉVOLAT? </vt:lpstr>
      <vt:lpstr>LISTE DES MILIEUX QUE NOUS VOUS DEMANDONS DE NE PAS CONTACTER </vt:lpstr>
      <vt:lpstr>COMMENT TROUVER L’ENDROIT DE BÉNÉVOLAT?</vt:lpstr>
      <vt:lpstr>COMMENT ENTRER EN CONTACT AVEC UN ORGANISMES?</vt:lpstr>
      <vt:lpstr>Exemples de tâches d’un bénévole  </vt:lpstr>
      <vt:lpstr>TRAVAIL ÉCRIT DE  RÉFLEXION CRITIQUE</vt:lpstr>
      <vt:lpstr>ENQUÊTE DE SÉCURITÉ </vt:lpstr>
      <vt:lpstr>ÉTHIQUE ET DÉONTOLOGIE</vt:lpstr>
      <vt:lpstr>QUESTIONS?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BÉNÉVOLAT</dc:title>
  <dc:creator>Leila Bolduc</dc:creator>
  <cp:lastModifiedBy>Préseault Valérie</cp:lastModifiedBy>
  <cp:revision>24</cp:revision>
  <cp:lastPrinted>2018-09-18T13:55:01Z</cp:lastPrinted>
  <dcterms:created xsi:type="dcterms:W3CDTF">2018-08-12T19:49:04Z</dcterms:created>
  <dcterms:modified xsi:type="dcterms:W3CDTF">2018-10-02T13:19:08Z</dcterms:modified>
</cp:coreProperties>
</file>